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6" r:id="rId33"/>
    <p:sldId id="288" r:id="rId34"/>
    <p:sldId id="289" r:id="rId35"/>
    <p:sldId id="290" r:id="rId36"/>
    <p:sldId id="291" r:id="rId37"/>
    <p:sldId id="292" r:id="rId38"/>
  </p:sldIdLst>
  <p:sldSz cx="18288000" cy="10287000"/>
  <p:notesSz cx="6858000" cy="9144000"/>
  <p:embeddedFontLst>
    <p:embeddedFont>
      <p:font typeface="Arimo Bold" panose="020B0604020202020204" charset="0"/>
      <p:regular r:id="rId39"/>
    </p:embeddedFont>
    <p:embeddedFont>
      <p:font typeface="Be Vietnam" panose="020B0604020202020204" charset="0"/>
      <p:regular r:id="rId40"/>
    </p:embeddedFont>
    <p:embeddedFont>
      <p:font typeface="Be Vietnam Medium" panose="020B0604020202020204" charset="0"/>
      <p:regular r:id="rId41"/>
    </p:embeddedFont>
    <p:embeddedFont>
      <p:font typeface="Be Vietnam Ultra-Bold" panose="020B0604020202020204" charset="0"/>
      <p:regular r:id="rId42"/>
    </p:embeddedFont>
    <p:embeddedFont>
      <p:font typeface="Canva Sans Bold" panose="020B0604020202020204" charset="0"/>
      <p:regular r:id="rId43"/>
    </p:embeddedFont>
    <p:embeddedFont>
      <p:font typeface="Montserrat Medium" panose="00000600000000000000" pitchFamily="2" charset="0"/>
      <p:regular r:id="rId44"/>
    </p:embeddedFont>
    <p:embeddedFont>
      <p:font typeface="Quicksand" panose="020B0604020202020204" charset="0"/>
      <p:regular r:id="rId45"/>
    </p:embeddedFont>
    <p:embeddedFont>
      <p:font typeface="Quicksand Medium"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5" Type="http://schemas.openxmlformats.org/officeDocument/2006/relationships/image" Target="../media/image7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uwinnipeg.ca/updates/index.html?eid=aa32babed1cb2cfb62dd985e81fd67e1"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FD696E"/>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396640" y="1721391"/>
            <a:ext cx="13494719" cy="4956175"/>
          </a:xfrm>
          <a:prstGeom prst="rect">
            <a:avLst/>
          </a:prstGeom>
        </p:spPr>
        <p:txBody>
          <a:bodyPr lIns="0" tIns="0" rIns="0" bIns="0" rtlCol="0" anchor="t">
            <a:spAutoFit/>
          </a:bodyPr>
          <a:lstStyle/>
          <a:p>
            <a:pPr marL="0" lvl="0" indent="0" algn="ctr">
              <a:lnSpc>
                <a:spcPts val="6500"/>
              </a:lnSpc>
            </a:pPr>
            <a:r>
              <a:rPr lang="en-US" sz="6500" spc="-273">
                <a:solidFill>
                  <a:srgbClr val="3139A8"/>
                </a:solidFill>
                <a:latin typeface="Be Vietnam Ultra-Bold"/>
              </a:rPr>
              <a:t>STRENGTHENING CYBER DEFENSES IN ACADEMIA: A CASE STUDY OF CYBERSECURITY CHALLENGES AND STRATEGIES IN THE APPLIED COMPUTER SCIENCE DEPARTMENT AT THE UNIVERSITY OF WINNIPEG</a:t>
            </a:r>
          </a:p>
        </p:txBody>
      </p:sp>
      <p:sp>
        <p:nvSpPr>
          <p:cNvPr id="9" name="TextBox 9"/>
          <p:cNvSpPr txBox="1"/>
          <p:nvPr/>
        </p:nvSpPr>
        <p:spPr>
          <a:xfrm>
            <a:off x="5806003" y="7439383"/>
            <a:ext cx="6085343" cy="723851"/>
          </a:xfrm>
          <a:prstGeom prst="rect">
            <a:avLst/>
          </a:prstGeom>
        </p:spPr>
        <p:txBody>
          <a:bodyPr lIns="0" tIns="0" rIns="0" bIns="0" rtlCol="0" anchor="t">
            <a:spAutoFit/>
          </a:bodyPr>
          <a:lstStyle/>
          <a:p>
            <a:pPr marL="0" lvl="0" indent="0">
              <a:lnSpc>
                <a:spcPts val="5675"/>
              </a:lnSpc>
            </a:pPr>
            <a:r>
              <a:rPr lang="en-US" sz="5354" spc="-224">
                <a:solidFill>
                  <a:srgbClr val="3139A8"/>
                </a:solidFill>
                <a:latin typeface="Be Vietnam"/>
              </a:rPr>
              <a:t>RESEARCH PROJECT</a:t>
            </a:r>
          </a:p>
        </p:txBody>
      </p:sp>
      <p:sp>
        <p:nvSpPr>
          <p:cNvPr id="10" name="TextBox 10"/>
          <p:cNvSpPr txBox="1"/>
          <p:nvPr/>
        </p:nvSpPr>
        <p:spPr>
          <a:xfrm>
            <a:off x="1028700" y="8858377"/>
            <a:ext cx="9217795" cy="399923"/>
          </a:xfrm>
          <a:prstGeom prst="rect">
            <a:avLst/>
          </a:prstGeom>
        </p:spPr>
        <p:txBody>
          <a:bodyPr lIns="0" tIns="0" rIns="0" bIns="0" rtlCol="0" anchor="t">
            <a:spAutoFit/>
          </a:bodyPr>
          <a:lstStyle/>
          <a:p>
            <a:pPr marL="0" lvl="0" indent="0" algn="l">
              <a:lnSpc>
                <a:spcPts val="3136"/>
              </a:lnSpc>
              <a:spcBef>
                <a:spcPct val="0"/>
              </a:spcBef>
            </a:pPr>
            <a:r>
              <a:rPr lang="en-US" sz="2800" spc="-117">
                <a:solidFill>
                  <a:srgbClr val="090147"/>
                </a:solidFill>
                <a:latin typeface="Be Vietnam"/>
              </a:rPr>
              <a:t>PRESENTED BY VI LE, SUPERVISED BY DR. VICTOR BALOGUN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2055681" y="574675"/>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METHOLOGY</a:t>
            </a:r>
          </a:p>
        </p:txBody>
      </p:sp>
      <p:grpSp>
        <p:nvGrpSpPr>
          <p:cNvPr id="3" name="Group 3"/>
          <p:cNvGrpSpPr/>
          <p:nvPr/>
        </p:nvGrpSpPr>
        <p:grpSpPr>
          <a:xfrm>
            <a:off x="492208" y="1968370"/>
            <a:ext cx="7990869" cy="1654829"/>
            <a:chOff x="0" y="0"/>
            <a:chExt cx="10654492" cy="2206439"/>
          </a:xfrm>
        </p:grpSpPr>
        <p:grpSp>
          <p:nvGrpSpPr>
            <p:cNvPr id="4" name="Group 4"/>
            <p:cNvGrpSpPr/>
            <p:nvPr/>
          </p:nvGrpSpPr>
          <p:grpSpPr>
            <a:xfrm>
              <a:off x="0" y="0"/>
              <a:ext cx="10654492" cy="2206439"/>
              <a:chOff x="0" y="0"/>
              <a:chExt cx="2020788" cy="418485"/>
            </a:xfrm>
          </p:grpSpPr>
          <p:sp>
            <p:nvSpPr>
              <p:cNvPr id="5" name="Freeform 5"/>
              <p:cNvSpPr/>
              <p:nvPr/>
            </p:nvSpPr>
            <p:spPr>
              <a:xfrm>
                <a:off x="0" y="0"/>
                <a:ext cx="2020788" cy="418485"/>
              </a:xfrm>
              <a:custGeom>
                <a:avLst/>
                <a:gdLst/>
                <a:ahLst/>
                <a:cxnLst/>
                <a:rect l="l" t="t" r="r" b="b"/>
                <a:pathLst>
                  <a:path w="2020788" h="418485">
                    <a:moveTo>
                      <a:pt x="0" y="0"/>
                    </a:moveTo>
                    <a:lnTo>
                      <a:pt x="2020788" y="0"/>
                    </a:lnTo>
                    <a:lnTo>
                      <a:pt x="2020788" y="418485"/>
                    </a:lnTo>
                    <a:lnTo>
                      <a:pt x="0" y="418485"/>
                    </a:lnTo>
                    <a:close/>
                  </a:path>
                </a:pathLst>
              </a:custGeom>
              <a:solidFill>
                <a:srgbClr val="5383FF"/>
              </a:solidFill>
            </p:spPr>
          </p:sp>
          <p:sp>
            <p:nvSpPr>
              <p:cNvPr id="6" name="TextBox 6"/>
              <p:cNvSpPr txBox="1"/>
              <p:nvPr/>
            </p:nvSpPr>
            <p:spPr>
              <a:xfrm>
                <a:off x="0" y="19050"/>
                <a:ext cx="2020788" cy="399435"/>
              </a:xfrm>
              <a:prstGeom prst="rect">
                <a:avLst/>
              </a:prstGeom>
            </p:spPr>
            <p:txBody>
              <a:bodyPr lIns="50800" tIns="50800" rIns="50800" bIns="50800" rtlCol="0" anchor="ctr"/>
              <a:lstStyle/>
              <a:p>
                <a:pPr algn="ctr">
                  <a:lnSpc>
                    <a:spcPts val="2266"/>
                  </a:lnSpc>
                </a:pPr>
                <a:endParaRPr/>
              </a:p>
            </p:txBody>
          </p:sp>
        </p:grpSp>
        <p:sp>
          <p:nvSpPr>
            <p:cNvPr id="7" name="TextBox 7"/>
            <p:cNvSpPr txBox="1"/>
            <p:nvPr/>
          </p:nvSpPr>
          <p:spPr>
            <a:xfrm rot="60000">
              <a:off x="237657" y="622617"/>
              <a:ext cx="1213685" cy="98264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1.</a:t>
              </a:r>
            </a:p>
          </p:txBody>
        </p:sp>
        <p:sp>
          <p:nvSpPr>
            <p:cNvPr id="8" name="TextBox 8"/>
            <p:cNvSpPr txBox="1"/>
            <p:nvPr/>
          </p:nvSpPr>
          <p:spPr>
            <a:xfrm>
              <a:off x="1315590" y="848300"/>
              <a:ext cx="5135238" cy="532893"/>
            </a:xfrm>
            <a:prstGeom prst="rect">
              <a:avLst/>
            </a:prstGeom>
          </p:spPr>
          <p:txBody>
            <a:bodyPr lIns="0" tIns="0" rIns="0" bIns="0" rtlCol="0" anchor="t">
              <a:spAutoFit/>
            </a:bodyPr>
            <a:lstStyle/>
            <a:p>
              <a:pPr algn="ctr">
                <a:lnSpc>
                  <a:spcPts val="3587"/>
                </a:lnSpc>
              </a:pPr>
              <a:r>
                <a:rPr lang="en-US" sz="2299">
                  <a:solidFill>
                    <a:srgbClr val="FFFFFF"/>
                  </a:solidFill>
                  <a:latin typeface="Montserrat Medium"/>
                </a:rPr>
                <a:t>Conduct Interviews</a:t>
              </a:r>
            </a:p>
          </p:txBody>
        </p:sp>
      </p:grpSp>
      <p:grpSp>
        <p:nvGrpSpPr>
          <p:cNvPr id="9" name="Group 9"/>
          <p:cNvGrpSpPr/>
          <p:nvPr/>
        </p:nvGrpSpPr>
        <p:grpSpPr>
          <a:xfrm>
            <a:off x="9686808" y="1968370"/>
            <a:ext cx="7990869" cy="1654829"/>
            <a:chOff x="0" y="0"/>
            <a:chExt cx="10654492" cy="2206439"/>
          </a:xfrm>
        </p:grpSpPr>
        <p:grpSp>
          <p:nvGrpSpPr>
            <p:cNvPr id="10" name="Group 10"/>
            <p:cNvGrpSpPr/>
            <p:nvPr/>
          </p:nvGrpSpPr>
          <p:grpSpPr>
            <a:xfrm>
              <a:off x="0" y="0"/>
              <a:ext cx="10654492" cy="2206439"/>
              <a:chOff x="0" y="0"/>
              <a:chExt cx="2020788" cy="418485"/>
            </a:xfrm>
          </p:grpSpPr>
          <p:sp>
            <p:nvSpPr>
              <p:cNvPr id="11" name="Freeform 11"/>
              <p:cNvSpPr/>
              <p:nvPr/>
            </p:nvSpPr>
            <p:spPr>
              <a:xfrm>
                <a:off x="0" y="0"/>
                <a:ext cx="2020788" cy="418485"/>
              </a:xfrm>
              <a:custGeom>
                <a:avLst/>
                <a:gdLst/>
                <a:ahLst/>
                <a:cxnLst/>
                <a:rect l="l" t="t" r="r" b="b"/>
                <a:pathLst>
                  <a:path w="2020788" h="418485">
                    <a:moveTo>
                      <a:pt x="0" y="0"/>
                    </a:moveTo>
                    <a:lnTo>
                      <a:pt x="2020788" y="0"/>
                    </a:lnTo>
                    <a:lnTo>
                      <a:pt x="2020788" y="418485"/>
                    </a:lnTo>
                    <a:lnTo>
                      <a:pt x="0" y="418485"/>
                    </a:lnTo>
                    <a:close/>
                  </a:path>
                </a:pathLst>
              </a:custGeom>
              <a:solidFill>
                <a:srgbClr val="3139A8"/>
              </a:solidFill>
            </p:spPr>
          </p:sp>
          <p:sp>
            <p:nvSpPr>
              <p:cNvPr id="12" name="TextBox 12"/>
              <p:cNvSpPr txBox="1"/>
              <p:nvPr/>
            </p:nvSpPr>
            <p:spPr>
              <a:xfrm>
                <a:off x="0" y="19050"/>
                <a:ext cx="2020788" cy="399435"/>
              </a:xfrm>
              <a:prstGeom prst="rect">
                <a:avLst/>
              </a:prstGeom>
            </p:spPr>
            <p:txBody>
              <a:bodyPr lIns="50800" tIns="50800" rIns="50800" bIns="50800" rtlCol="0" anchor="ctr"/>
              <a:lstStyle/>
              <a:p>
                <a:pPr algn="ctr">
                  <a:lnSpc>
                    <a:spcPts val="2266"/>
                  </a:lnSpc>
                </a:pPr>
                <a:endParaRPr/>
              </a:p>
            </p:txBody>
          </p:sp>
        </p:grpSp>
        <p:sp>
          <p:nvSpPr>
            <p:cNvPr id="13" name="TextBox 13"/>
            <p:cNvSpPr txBox="1"/>
            <p:nvPr/>
          </p:nvSpPr>
          <p:spPr>
            <a:xfrm>
              <a:off x="402130" y="704880"/>
              <a:ext cx="1525631" cy="98264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2.</a:t>
              </a:r>
            </a:p>
          </p:txBody>
        </p:sp>
        <p:sp>
          <p:nvSpPr>
            <p:cNvPr id="14" name="TextBox 14"/>
            <p:cNvSpPr txBox="1"/>
            <p:nvPr/>
          </p:nvSpPr>
          <p:spPr>
            <a:xfrm>
              <a:off x="1665250" y="975138"/>
              <a:ext cx="5106988" cy="532892"/>
            </a:xfrm>
            <a:prstGeom prst="rect">
              <a:avLst/>
            </a:prstGeom>
          </p:spPr>
          <p:txBody>
            <a:bodyPr lIns="0" tIns="0" rIns="0" bIns="0" rtlCol="0" anchor="t">
              <a:spAutoFit/>
            </a:bodyPr>
            <a:lstStyle/>
            <a:p>
              <a:pPr algn="ctr">
                <a:lnSpc>
                  <a:spcPts val="3588"/>
                </a:lnSpc>
              </a:pPr>
              <a:r>
                <a:rPr lang="en-US" sz="2300">
                  <a:solidFill>
                    <a:srgbClr val="FFFFFF"/>
                  </a:solidFill>
                  <a:latin typeface="Montserrat Medium"/>
                </a:rPr>
                <a:t>Do Interview Analysis</a:t>
              </a:r>
            </a:p>
          </p:txBody>
        </p:sp>
      </p:grpSp>
      <p:grpSp>
        <p:nvGrpSpPr>
          <p:cNvPr id="15" name="Group 15"/>
          <p:cNvGrpSpPr/>
          <p:nvPr/>
        </p:nvGrpSpPr>
        <p:grpSpPr>
          <a:xfrm>
            <a:off x="492208" y="4316085"/>
            <a:ext cx="7990869" cy="1654829"/>
            <a:chOff x="0" y="0"/>
            <a:chExt cx="10654492" cy="2206439"/>
          </a:xfrm>
        </p:grpSpPr>
        <p:grpSp>
          <p:nvGrpSpPr>
            <p:cNvPr id="16" name="Group 16"/>
            <p:cNvGrpSpPr/>
            <p:nvPr/>
          </p:nvGrpSpPr>
          <p:grpSpPr>
            <a:xfrm>
              <a:off x="0" y="0"/>
              <a:ext cx="10654492" cy="2206439"/>
              <a:chOff x="0" y="0"/>
              <a:chExt cx="2020788" cy="418485"/>
            </a:xfrm>
          </p:grpSpPr>
          <p:sp>
            <p:nvSpPr>
              <p:cNvPr id="17" name="Freeform 17"/>
              <p:cNvSpPr/>
              <p:nvPr/>
            </p:nvSpPr>
            <p:spPr>
              <a:xfrm>
                <a:off x="0" y="0"/>
                <a:ext cx="2020788" cy="418485"/>
              </a:xfrm>
              <a:custGeom>
                <a:avLst/>
                <a:gdLst/>
                <a:ahLst/>
                <a:cxnLst/>
                <a:rect l="l" t="t" r="r" b="b"/>
                <a:pathLst>
                  <a:path w="2020788" h="418485">
                    <a:moveTo>
                      <a:pt x="0" y="0"/>
                    </a:moveTo>
                    <a:lnTo>
                      <a:pt x="2020788" y="0"/>
                    </a:lnTo>
                    <a:lnTo>
                      <a:pt x="2020788" y="418485"/>
                    </a:lnTo>
                    <a:lnTo>
                      <a:pt x="0" y="418485"/>
                    </a:lnTo>
                    <a:close/>
                  </a:path>
                </a:pathLst>
              </a:custGeom>
              <a:solidFill>
                <a:srgbClr val="5383FF"/>
              </a:solidFill>
            </p:spPr>
          </p:sp>
          <p:sp>
            <p:nvSpPr>
              <p:cNvPr id="18" name="TextBox 18"/>
              <p:cNvSpPr txBox="1"/>
              <p:nvPr/>
            </p:nvSpPr>
            <p:spPr>
              <a:xfrm>
                <a:off x="0" y="19050"/>
                <a:ext cx="2020788" cy="399435"/>
              </a:xfrm>
              <a:prstGeom prst="rect">
                <a:avLst/>
              </a:prstGeom>
            </p:spPr>
            <p:txBody>
              <a:bodyPr lIns="50800" tIns="50800" rIns="50800" bIns="50800" rtlCol="0" anchor="ctr"/>
              <a:lstStyle/>
              <a:p>
                <a:pPr algn="ctr">
                  <a:lnSpc>
                    <a:spcPts val="2266"/>
                  </a:lnSpc>
                </a:pPr>
                <a:endParaRPr/>
              </a:p>
            </p:txBody>
          </p:sp>
        </p:grpSp>
        <p:sp>
          <p:nvSpPr>
            <p:cNvPr id="19" name="TextBox 19"/>
            <p:cNvSpPr txBox="1"/>
            <p:nvPr/>
          </p:nvSpPr>
          <p:spPr>
            <a:xfrm rot="60000">
              <a:off x="237657" y="622617"/>
              <a:ext cx="1213685" cy="98264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3.</a:t>
              </a:r>
            </a:p>
          </p:txBody>
        </p:sp>
        <p:sp>
          <p:nvSpPr>
            <p:cNvPr id="20" name="TextBox 20"/>
            <p:cNvSpPr txBox="1"/>
            <p:nvPr/>
          </p:nvSpPr>
          <p:spPr>
            <a:xfrm>
              <a:off x="1266595" y="502682"/>
              <a:ext cx="8121301" cy="1129793"/>
            </a:xfrm>
            <a:prstGeom prst="rect">
              <a:avLst/>
            </a:prstGeom>
          </p:spPr>
          <p:txBody>
            <a:bodyPr lIns="0" tIns="0" rIns="0" bIns="0" rtlCol="0" anchor="t">
              <a:spAutoFit/>
            </a:bodyPr>
            <a:lstStyle/>
            <a:p>
              <a:pPr algn="ctr">
                <a:lnSpc>
                  <a:spcPts val="3587"/>
                </a:lnSpc>
              </a:pPr>
              <a:r>
                <a:rPr lang="en-US" sz="2299">
                  <a:solidFill>
                    <a:srgbClr val="FFFFFF"/>
                  </a:solidFill>
                  <a:latin typeface="Montserrat Medium"/>
                </a:rPr>
                <a:t>Create High-level network diagram of ACS </a:t>
              </a:r>
            </a:p>
          </p:txBody>
        </p:sp>
      </p:grpSp>
      <p:grpSp>
        <p:nvGrpSpPr>
          <p:cNvPr id="21" name="Group 21"/>
          <p:cNvGrpSpPr/>
          <p:nvPr/>
        </p:nvGrpSpPr>
        <p:grpSpPr>
          <a:xfrm>
            <a:off x="5148566" y="4316085"/>
            <a:ext cx="12529111" cy="4292550"/>
            <a:chOff x="0" y="0"/>
            <a:chExt cx="16705482" cy="5723400"/>
          </a:xfrm>
        </p:grpSpPr>
        <p:grpSp>
          <p:nvGrpSpPr>
            <p:cNvPr id="22" name="Group 22"/>
            <p:cNvGrpSpPr/>
            <p:nvPr/>
          </p:nvGrpSpPr>
          <p:grpSpPr>
            <a:xfrm>
              <a:off x="0" y="3516961"/>
              <a:ext cx="10654492" cy="2206439"/>
              <a:chOff x="0" y="0"/>
              <a:chExt cx="2020788" cy="418485"/>
            </a:xfrm>
          </p:grpSpPr>
          <p:sp>
            <p:nvSpPr>
              <p:cNvPr id="23" name="Freeform 23"/>
              <p:cNvSpPr/>
              <p:nvPr/>
            </p:nvSpPr>
            <p:spPr>
              <a:xfrm>
                <a:off x="0" y="0"/>
                <a:ext cx="2020788" cy="418485"/>
              </a:xfrm>
              <a:custGeom>
                <a:avLst/>
                <a:gdLst/>
                <a:ahLst/>
                <a:cxnLst/>
                <a:rect l="l" t="t" r="r" b="b"/>
                <a:pathLst>
                  <a:path w="2020788" h="418485">
                    <a:moveTo>
                      <a:pt x="0" y="0"/>
                    </a:moveTo>
                    <a:lnTo>
                      <a:pt x="2020788" y="0"/>
                    </a:lnTo>
                    <a:lnTo>
                      <a:pt x="2020788" y="418485"/>
                    </a:lnTo>
                    <a:lnTo>
                      <a:pt x="0" y="418485"/>
                    </a:lnTo>
                    <a:close/>
                  </a:path>
                </a:pathLst>
              </a:custGeom>
              <a:solidFill>
                <a:srgbClr val="5383FF"/>
              </a:solidFill>
            </p:spPr>
          </p:sp>
          <p:sp>
            <p:nvSpPr>
              <p:cNvPr id="24" name="TextBox 24"/>
              <p:cNvSpPr txBox="1"/>
              <p:nvPr/>
            </p:nvSpPr>
            <p:spPr>
              <a:xfrm>
                <a:off x="0" y="19050"/>
                <a:ext cx="2020788" cy="399435"/>
              </a:xfrm>
              <a:prstGeom prst="rect">
                <a:avLst/>
              </a:prstGeom>
            </p:spPr>
            <p:txBody>
              <a:bodyPr lIns="50800" tIns="50800" rIns="50800" bIns="50800" rtlCol="0" anchor="ctr"/>
              <a:lstStyle/>
              <a:p>
                <a:pPr algn="ctr">
                  <a:lnSpc>
                    <a:spcPts val="2266"/>
                  </a:lnSpc>
                </a:pPr>
                <a:endParaRPr/>
              </a:p>
            </p:txBody>
          </p:sp>
        </p:grpSp>
        <p:sp>
          <p:nvSpPr>
            <p:cNvPr id="25" name="TextBox 25"/>
            <p:cNvSpPr txBox="1"/>
            <p:nvPr/>
          </p:nvSpPr>
          <p:spPr>
            <a:xfrm rot="60000">
              <a:off x="237657" y="4139578"/>
              <a:ext cx="1213685" cy="98264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5.</a:t>
              </a:r>
            </a:p>
          </p:txBody>
        </p:sp>
        <p:sp>
          <p:nvSpPr>
            <p:cNvPr id="26" name="TextBox 26"/>
            <p:cNvSpPr txBox="1"/>
            <p:nvPr/>
          </p:nvSpPr>
          <p:spPr>
            <a:xfrm>
              <a:off x="1460988" y="4315634"/>
              <a:ext cx="3691427" cy="532893"/>
            </a:xfrm>
            <a:prstGeom prst="rect">
              <a:avLst/>
            </a:prstGeom>
          </p:spPr>
          <p:txBody>
            <a:bodyPr lIns="0" tIns="0" rIns="0" bIns="0" rtlCol="0" anchor="t">
              <a:spAutoFit/>
            </a:bodyPr>
            <a:lstStyle/>
            <a:p>
              <a:pPr algn="ctr">
                <a:lnSpc>
                  <a:spcPts val="3587"/>
                </a:lnSpc>
              </a:pPr>
              <a:r>
                <a:rPr lang="en-US" sz="2299">
                  <a:solidFill>
                    <a:srgbClr val="FFFFFF"/>
                  </a:solidFill>
                  <a:latin typeface="Montserrat Medium"/>
                </a:rPr>
                <a:t>Risk Evaluation</a:t>
              </a:r>
            </a:p>
          </p:txBody>
        </p:sp>
        <p:grpSp>
          <p:nvGrpSpPr>
            <p:cNvPr id="27" name="Group 27"/>
            <p:cNvGrpSpPr/>
            <p:nvPr/>
          </p:nvGrpSpPr>
          <p:grpSpPr>
            <a:xfrm>
              <a:off x="6050990" y="0"/>
              <a:ext cx="10654492" cy="2206439"/>
              <a:chOff x="0" y="0"/>
              <a:chExt cx="2020788" cy="418485"/>
            </a:xfrm>
          </p:grpSpPr>
          <p:sp>
            <p:nvSpPr>
              <p:cNvPr id="28" name="Freeform 28"/>
              <p:cNvSpPr/>
              <p:nvPr/>
            </p:nvSpPr>
            <p:spPr>
              <a:xfrm>
                <a:off x="0" y="0"/>
                <a:ext cx="2020788" cy="418485"/>
              </a:xfrm>
              <a:custGeom>
                <a:avLst/>
                <a:gdLst/>
                <a:ahLst/>
                <a:cxnLst/>
                <a:rect l="l" t="t" r="r" b="b"/>
                <a:pathLst>
                  <a:path w="2020788" h="418485">
                    <a:moveTo>
                      <a:pt x="0" y="0"/>
                    </a:moveTo>
                    <a:lnTo>
                      <a:pt x="2020788" y="0"/>
                    </a:lnTo>
                    <a:lnTo>
                      <a:pt x="2020788" y="418485"/>
                    </a:lnTo>
                    <a:lnTo>
                      <a:pt x="0" y="418485"/>
                    </a:lnTo>
                    <a:close/>
                  </a:path>
                </a:pathLst>
              </a:custGeom>
              <a:solidFill>
                <a:srgbClr val="3139A8"/>
              </a:solidFill>
            </p:spPr>
          </p:sp>
          <p:sp>
            <p:nvSpPr>
              <p:cNvPr id="29" name="TextBox 29"/>
              <p:cNvSpPr txBox="1"/>
              <p:nvPr/>
            </p:nvSpPr>
            <p:spPr>
              <a:xfrm>
                <a:off x="0" y="19050"/>
                <a:ext cx="2020788" cy="399435"/>
              </a:xfrm>
              <a:prstGeom prst="rect">
                <a:avLst/>
              </a:prstGeom>
            </p:spPr>
            <p:txBody>
              <a:bodyPr lIns="50800" tIns="50800" rIns="50800" bIns="50800" rtlCol="0" anchor="ctr"/>
              <a:lstStyle/>
              <a:p>
                <a:pPr algn="ctr">
                  <a:lnSpc>
                    <a:spcPts val="2266"/>
                  </a:lnSpc>
                </a:pPr>
                <a:endParaRPr/>
              </a:p>
            </p:txBody>
          </p:sp>
        </p:grpSp>
        <p:sp>
          <p:nvSpPr>
            <p:cNvPr id="30" name="TextBox 30"/>
            <p:cNvSpPr txBox="1"/>
            <p:nvPr/>
          </p:nvSpPr>
          <p:spPr>
            <a:xfrm>
              <a:off x="7756452" y="858317"/>
              <a:ext cx="5796080" cy="532892"/>
            </a:xfrm>
            <a:prstGeom prst="rect">
              <a:avLst/>
            </a:prstGeom>
          </p:spPr>
          <p:txBody>
            <a:bodyPr lIns="0" tIns="0" rIns="0" bIns="0" rtlCol="0" anchor="t">
              <a:spAutoFit/>
            </a:bodyPr>
            <a:lstStyle/>
            <a:p>
              <a:pPr algn="ctr">
                <a:lnSpc>
                  <a:spcPts val="3588"/>
                </a:lnSpc>
              </a:pPr>
              <a:r>
                <a:rPr lang="en-US" sz="2300">
                  <a:solidFill>
                    <a:srgbClr val="FFFFFF"/>
                  </a:solidFill>
                  <a:latin typeface="Montserrat Medium"/>
                </a:rPr>
                <a:t>Conduct Threat Modeling</a:t>
              </a:r>
            </a:p>
          </p:txBody>
        </p:sp>
        <p:sp>
          <p:nvSpPr>
            <p:cNvPr id="31" name="TextBox 31"/>
            <p:cNvSpPr txBox="1"/>
            <p:nvPr/>
          </p:nvSpPr>
          <p:spPr>
            <a:xfrm>
              <a:off x="6453120" y="704880"/>
              <a:ext cx="1525631" cy="98264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4.</a:t>
              </a:r>
            </a:p>
          </p:txBody>
        </p:sp>
      </p:grpSp>
      <p:sp>
        <p:nvSpPr>
          <p:cNvPr id="32" name="TextBox 32"/>
          <p:cNvSpPr txBox="1"/>
          <p:nvPr/>
        </p:nvSpPr>
        <p:spPr>
          <a:xfrm>
            <a:off x="17220128" y="9163050"/>
            <a:ext cx="426363"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Freeform 2"/>
          <p:cNvSpPr/>
          <p:nvPr/>
        </p:nvSpPr>
        <p:spPr>
          <a:xfrm>
            <a:off x="8299092" y="6258380"/>
            <a:ext cx="1689816" cy="2500238"/>
          </a:xfrm>
          <a:custGeom>
            <a:avLst/>
            <a:gdLst/>
            <a:ahLst/>
            <a:cxnLst/>
            <a:rect l="l" t="t" r="r" b="b"/>
            <a:pathLst>
              <a:path w="1689816" h="2500238">
                <a:moveTo>
                  <a:pt x="0" y="0"/>
                </a:moveTo>
                <a:lnTo>
                  <a:pt x="1689816" y="0"/>
                </a:lnTo>
                <a:lnTo>
                  <a:pt x="1689816" y="2500238"/>
                </a:lnTo>
                <a:lnTo>
                  <a:pt x="0" y="25002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181553" y="535305"/>
            <a:ext cx="5924894"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PARTICIPANTS</a:t>
            </a:r>
          </a:p>
        </p:txBody>
      </p:sp>
      <p:grpSp>
        <p:nvGrpSpPr>
          <p:cNvPr id="4" name="Group 4"/>
          <p:cNvGrpSpPr/>
          <p:nvPr/>
        </p:nvGrpSpPr>
        <p:grpSpPr>
          <a:xfrm>
            <a:off x="1028700" y="2766533"/>
            <a:ext cx="3462731" cy="2844969"/>
            <a:chOff x="0" y="0"/>
            <a:chExt cx="4616974" cy="3793292"/>
          </a:xfrm>
        </p:grpSpPr>
        <p:sp>
          <p:nvSpPr>
            <p:cNvPr id="5" name="Freeform 5"/>
            <p:cNvSpPr/>
            <p:nvPr/>
          </p:nvSpPr>
          <p:spPr>
            <a:xfrm>
              <a:off x="0" y="0"/>
              <a:ext cx="4616974" cy="2644267"/>
            </a:xfrm>
            <a:custGeom>
              <a:avLst/>
              <a:gdLst/>
              <a:ahLst/>
              <a:cxnLst/>
              <a:rect l="l" t="t" r="r" b="b"/>
              <a:pathLst>
                <a:path w="4616974" h="2644267">
                  <a:moveTo>
                    <a:pt x="0" y="0"/>
                  </a:moveTo>
                  <a:lnTo>
                    <a:pt x="4616974" y="0"/>
                  </a:lnTo>
                  <a:lnTo>
                    <a:pt x="4616974" y="2644267"/>
                  </a:lnTo>
                  <a:lnTo>
                    <a:pt x="0" y="2644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807744" y="2912759"/>
              <a:ext cx="3001486" cy="880533"/>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Students</a:t>
              </a:r>
            </a:p>
          </p:txBody>
        </p:sp>
      </p:grpSp>
      <p:grpSp>
        <p:nvGrpSpPr>
          <p:cNvPr id="7" name="Group 7"/>
          <p:cNvGrpSpPr/>
          <p:nvPr/>
        </p:nvGrpSpPr>
        <p:grpSpPr>
          <a:xfrm>
            <a:off x="7120592" y="2592582"/>
            <a:ext cx="4046815" cy="2844969"/>
            <a:chOff x="0" y="0"/>
            <a:chExt cx="5395754" cy="3793292"/>
          </a:xfrm>
        </p:grpSpPr>
        <p:sp>
          <p:nvSpPr>
            <p:cNvPr id="8" name="Freeform 8"/>
            <p:cNvSpPr/>
            <p:nvPr/>
          </p:nvSpPr>
          <p:spPr>
            <a:xfrm>
              <a:off x="218076" y="0"/>
              <a:ext cx="4616974" cy="2644267"/>
            </a:xfrm>
            <a:custGeom>
              <a:avLst/>
              <a:gdLst/>
              <a:ahLst/>
              <a:cxnLst/>
              <a:rect l="l" t="t" r="r" b="b"/>
              <a:pathLst>
                <a:path w="4616974" h="2644267">
                  <a:moveTo>
                    <a:pt x="0" y="0"/>
                  </a:moveTo>
                  <a:lnTo>
                    <a:pt x="4616974" y="0"/>
                  </a:lnTo>
                  <a:lnTo>
                    <a:pt x="4616974" y="2644267"/>
                  </a:lnTo>
                  <a:lnTo>
                    <a:pt x="0" y="2644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0" y="2912759"/>
              <a:ext cx="5395754" cy="880533"/>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Faculty member</a:t>
              </a:r>
            </a:p>
          </p:txBody>
        </p:sp>
      </p:grpSp>
      <p:grpSp>
        <p:nvGrpSpPr>
          <p:cNvPr id="10" name="Group 10"/>
          <p:cNvGrpSpPr/>
          <p:nvPr/>
        </p:nvGrpSpPr>
        <p:grpSpPr>
          <a:xfrm>
            <a:off x="13169269" y="2592582"/>
            <a:ext cx="3695581" cy="3549819"/>
            <a:chOff x="0" y="0"/>
            <a:chExt cx="4927441" cy="4733092"/>
          </a:xfrm>
        </p:grpSpPr>
        <p:sp>
          <p:nvSpPr>
            <p:cNvPr id="11" name="Freeform 11"/>
            <p:cNvSpPr/>
            <p:nvPr/>
          </p:nvSpPr>
          <p:spPr>
            <a:xfrm>
              <a:off x="155234" y="0"/>
              <a:ext cx="4616974" cy="2644267"/>
            </a:xfrm>
            <a:custGeom>
              <a:avLst/>
              <a:gdLst/>
              <a:ahLst/>
              <a:cxnLst/>
              <a:rect l="l" t="t" r="r" b="b"/>
              <a:pathLst>
                <a:path w="4616974" h="2644267">
                  <a:moveTo>
                    <a:pt x="0" y="0"/>
                  </a:moveTo>
                  <a:lnTo>
                    <a:pt x="4616974" y="0"/>
                  </a:lnTo>
                  <a:lnTo>
                    <a:pt x="4616974" y="2644267"/>
                  </a:lnTo>
                  <a:lnTo>
                    <a:pt x="0" y="2644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0" y="2912759"/>
              <a:ext cx="4927441" cy="1820333"/>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Administrator/</a:t>
              </a:r>
            </a:p>
            <a:p>
              <a:pPr algn="ctr">
                <a:lnSpc>
                  <a:spcPts val="5599"/>
                </a:lnSpc>
              </a:pPr>
              <a:r>
                <a:rPr lang="en-US" sz="3999">
                  <a:solidFill>
                    <a:srgbClr val="FFFFFF"/>
                  </a:solidFill>
                  <a:latin typeface="Canva Sans Bold"/>
                </a:rPr>
                <a:t>Technician</a:t>
              </a:r>
            </a:p>
          </p:txBody>
        </p:sp>
      </p:grpSp>
      <p:sp>
        <p:nvSpPr>
          <p:cNvPr id="13" name="TextBox 13"/>
          <p:cNvSpPr txBox="1"/>
          <p:nvPr/>
        </p:nvSpPr>
        <p:spPr>
          <a:xfrm>
            <a:off x="3521471" y="8740391"/>
            <a:ext cx="11676579" cy="67945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A member of  Information Security Managment</a:t>
            </a:r>
          </a:p>
        </p:txBody>
      </p:sp>
      <p:sp>
        <p:nvSpPr>
          <p:cNvPr id="14" name="TextBox 14"/>
          <p:cNvSpPr txBox="1"/>
          <p:nvPr/>
        </p:nvSpPr>
        <p:spPr>
          <a:xfrm>
            <a:off x="17028974" y="9163050"/>
            <a:ext cx="808673"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Canva Sans Bold"/>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3683596" y="441663"/>
            <a:ext cx="10920808"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INTERVIEW QUESTION SETS</a:t>
            </a:r>
          </a:p>
        </p:txBody>
      </p:sp>
      <p:grpSp>
        <p:nvGrpSpPr>
          <p:cNvPr id="3" name="Group 3"/>
          <p:cNvGrpSpPr/>
          <p:nvPr/>
        </p:nvGrpSpPr>
        <p:grpSpPr>
          <a:xfrm>
            <a:off x="1436288" y="1980903"/>
            <a:ext cx="2647555" cy="3765847"/>
            <a:chOff x="0" y="0"/>
            <a:chExt cx="3530073" cy="5021130"/>
          </a:xfrm>
        </p:grpSpPr>
        <p:sp>
          <p:nvSpPr>
            <p:cNvPr id="4" name="Freeform 4"/>
            <p:cNvSpPr/>
            <p:nvPr/>
          </p:nvSpPr>
          <p:spPr>
            <a:xfrm>
              <a:off x="0" y="0"/>
              <a:ext cx="3530073" cy="4036466"/>
            </a:xfrm>
            <a:custGeom>
              <a:avLst/>
              <a:gdLst/>
              <a:ahLst/>
              <a:cxnLst/>
              <a:rect l="l" t="t" r="r" b="b"/>
              <a:pathLst>
                <a:path w="3530073" h="4036466">
                  <a:moveTo>
                    <a:pt x="0" y="0"/>
                  </a:moveTo>
                  <a:lnTo>
                    <a:pt x="3530073" y="0"/>
                  </a:lnTo>
                  <a:lnTo>
                    <a:pt x="3530073" y="4036466"/>
                  </a:lnTo>
                  <a:lnTo>
                    <a:pt x="0" y="4036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64293" y="4140596"/>
              <a:ext cx="3001486" cy="880533"/>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Students</a:t>
              </a:r>
            </a:p>
          </p:txBody>
        </p:sp>
      </p:grpSp>
      <p:sp>
        <p:nvSpPr>
          <p:cNvPr id="6" name="TextBox 6"/>
          <p:cNvSpPr txBox="1"/>
          <p:nvPr/>
        </p:nvSpPr>
        <p:spPr>
          <a:xfrm>
            <a:off x="3521471" y="8964890"/>
            <a:ext cx="11676579" cy="67945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A member of  Information Security Managment</a:t>
            </a:r>
          </a:p>
        </p:txBody>
      </p:sp>
      <p:sp>
        <p:nvSpPr>
          <p:cNvPr id="7" name="TextBox 7"/>
          <p:cNvSpPr txBox="1"/>
          <p:nvPr/>
        </p:nvSpPr>
        <p:spPr>
          <a:xfrm>
            <a:off x="7120592" y="5067300"/>
            <a:ext cx="4046815" cy="67945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Faculty member</a:t>
            </a:r>
          </a:p>
        </p:txBody>
      </p:sp>
      <p:sp>
        <p:nvSpPr>
          <p:cNvPr id="8" name="Freeform 8"/>
          <p:cNvSpPr/>
          <p:nvPr/>
        </p:nvSpPr>
        <p:spPr>
          <a:xfrm>
            <a:off x="7820223" y="2059000"/>
            <a:ext cx="2647555" cy="3027350"/>
          </a:xfrm>
          <a:custGeom>
            <a:avLst/>
            <a:gdLst/>
            <a:ahLst/>
            <a:cxnLst/>
            <a:rect l="l" t="t" r="r" b="b"/>
            <a:pathLst>
              <a:path w="2647555" h="3027350">
                <a:moveTo>
                  <a:pt x="0" y="0"/>
                </a:moveTo>
                <a:lnTo>
                  <a:pt x="2647554" y="0"/>
                </a:lnTo>
                <a:lnTo>
                  <a:pt x="2647554" y="3027350"/>
                </a:lnTo>
                <a:lnTo>
                  <a:pt x="0" y="3027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3169269" y="5067300"/>
            <a:ext cx="3695581" cy="1384300"/>
          </a:xfrm>
          <a:prstGeom prst="rect">
            <a:avLst/>
          </a:prstGeom>
        </p:spPr>
        <p:txBody>
          <a:bodyPr lIns="0" tIns="0" rIns="0" bIns="0" rtlCol="0" anchor="t">
            <a:spAutoFit/>
          </a:bodyPr>
          <a:lstStyle/>
          <a:p>
            <a:pPr algn="ctr">
              <a:lnSpc>
                <a:spcPts val="5599"/>
              </a:lnSpc>
            </a:pPr>
            <a:r>
              <a:rPr lang="en-US" sz="3999">
                <a:solidFill>
                  <a:srgbClr val="FFFFFF"/>
                </a:solidFill>
                <a:latin typeface="Canva Sans Bold"/>
              </a:rPr>
              <a:t>Administrator/</a:t>
            </a:r>
          </a:p>
          <a:p>
            <a:pPr algn="ctr">
              <a:lnSpc>
                <a:spcPts val="5599"/>
              </a:lnSpc>
            </a:pPr>
            <a:r>
              <a:rPr lang="en-US" sz="3999">
                <a:solidFill>
                  <a:srgbClr val="FFFFFF"/>
                </a:solidFill>
                <a:latin typeface="Canva Sans Bold"/>
              </a:rPr>
              <a:t>Technician</a:t>
            </a:r>
          </a:p>
        </p:txBody>
      </p:sp>
      <p:sp>
        <p:nvSpPr>
          <p:cNvPr id="10" name="Freeform 10"/>
          <p:cNvSpPr/>
          <p:nvPr/>
        </p:nvSpPr>
        <p:spPr>
          <a:xfrm>
            <a:off x="13693282" y="2059000"/>
            <a:ext cx="2647555" cy="3027350"/>
          </a:xfrm>
          <a:custGeom>
            <a:avLst/>
            <a:gdLst/>
            <a:ahLst/>
            <a:cxnLst/>
            <a:rect l="l" t="t" r="r" b="b"/>
            <a:pathLst>
              <a:path w="2647555" h="3027350">
                <a:moveTo>
                  <a:pt x="0" y="0"/>
                </a:moveTo>
                <a:lnTo>
                  <a:pt x="2647555" y="0"/>
                </a:lnTo>
                <a:lnTo>
                  <a:pt x="2647555" y="3027350"/>
                </a:lnTo>
                <a:lnTo>
                  <a:pt x="0" y="3027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AutoShape 11"/>
          <p:cNvSpPr/>
          <p:nvPr/>
        </p:nvSpPr>
        <p:spPr>
          <a:xfrm flipH="1">
            <a:off x="10467777" y="3572675"/>
            <a:ext cx="3225505" cy="4356043"/>
          </a:xfrm>
          <a:prstGeom prst="line">
            <a:avLst/>
          </a:prstGeom>
          <a:ln w="38100" cap="flat">
            <a:solidFill>
              <a:srgbClr val="FFFFFF"/>
            </a:solidFill>
            <a:prstDash val="solid"/>
            <a:headEnd type="none" w="sm" len="sm"/>
            <a:tailEnd type="triangle" w="lg" len="med"/>
          </a:ln>
        </p:spPr>
      </p:sp>
      <p:sp>
        <p:nvSpPr>
          <p:cNvPr id="12" name="Freeform 12"/>
          <p:cNvSpPr/>
          <p:nvPr/>
        </p:nvSpPr>
        <p:spPr>
          <a:xfrm>
            <a:off x="7820223" y="6013740"/>
            <a:ext cx="2647555" cy="3027350"/>
          </a:xfrm>
          <a:custGeom>
            <a:avLst/>
            <a:gdLst/>
            <a:ahLst/>
            <a:cxnLst/>
            <a:rect l="l" t="t" r="r" b="b"/>
            <a:pathLst>
              <a:path w="2647555" h="3027350">
                <a:moveTo>
                  <a:pt x="0" y="0"/>
                </a:moveTo>
                <a:lnTo>
                  <a:pt x="2647554" y="0"/>
                </a:lnTo>
                <a:lnTo>
                  <a:pt x="2647554" y="3027350"/>
                </a:lnTo>
                <a:lnTo>
                  <a:pt x="0" y="3027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7085350" y="9163050"/>
            <a:ext cx="695920"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Canva Sans Bold"/>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2474521" y="1181100"/>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INTERVIEW PROCESS</a:t>
            </a:r>
          </a:p>
        </p:txBody>
      </p:sp>
      <p:grpSp>
        <p:nvGrpSpPr>
          <p:cNvPr id="3" name="Group 3"/>
          <p:cNvGrpSpPr/>
          <p:nvPr/>
        </p:nvGrpSpPr>
        <p:grpSpPr>
          <a:xfrm>
            <a:off x="1669379" y="2624541"/>
            <a:ext cx="3989052" cy="2655309"/>
            <a:chOff x="0" y="0"/>
            <a:chExt cx="5318736" cy="3540413"/>
          </a:xfrm>
        </p:grpSpPr>
        <p:grpSp>
          <p:nvGrpSpPr>
            <p:cNvPr id="4" name="Group 4"/>
            <p:cNvGrpSpPr/>
            <p:nvPr/>
          </p:nvGrpSpPr>
          <p:grpSpPr>
            <a:xfrm>
              <a:off x="0" y="0"/>
              <a:ext cx="5318736" cy="3540413"/>
              <a:chOff x="0" y="0"/>
              <a:chExt cx="967181" cy="643803"/>
            </a:xfrm>
          </p:grpSpPr>
          <p:sp>
            <p:nvSpPr>
              <p:cNvPr id="5" name="Freeform 5"/>
              <p:cNvSpPr/>
              <p:nvPr/>
            </p:nvSpPr>
            <p:spPr>
              <a:xfrm>
                <a:off x="0" y="0"/>
                <a:ext cx="967180" cy="643803"/>
              </a:xfrm>
              <a:custGeom>
                <a:avLst/>
                <a:gdLst/>
                <a:ahLst/>
                <a:cxnLst/>
                <a:rect l="l" t="t" r="r" b="b"/>
                <a:pathLst>
                  <a:path w="967180" h="643803">
                    <a:moveTo>
                      <a:pt x="0" y="0"/>
                    </a:moveTo>
                    <a:lnTo>
                      <a:pt x="967180" y="0"/>
                    </a:lnTo>
                    <a:lnTo>
                      <a:pt x="967180" y="643803"/>
                    </a:lnTo>
                    <a:lnTo>
                      <a:pt x="0" y="643803"/>
                    </a:lnTo>
                    <a:close/>
                  </a:path>
                </a:pathLst>
              </a:custGeom>
              <a:solidFill>
                <a:srgbClr val="5383FF"/>
              </a:solidFill>
            </p:spPr>
          </p:sp>
          <p:sp>
            <p:nvSpPr>
              <p:cNvPr id="6" name="TextBox 6"/>
              <p:cNvSpPr txBox="1"/>
              <p:nvPr/>
            </p:nvSpPr>
            <p:spPr>
              <a:xfrm>
                <a:off x="0" y="19050"/>
                <a:ext cx="967181" cy="624753"/>
              </a:xfrm>
              <a:prstGeom prst="rect">
                <a:avLst/>
              </a:prstGeom>
            </p:spPr>
            <p:txBody>
              <a:bodyPr lIns="50800" tIns="50800" rIns="50800" bIns="50800" rtlCol="0" anchor="ctr"/>
              <a:lstStyle/>
              <a:p>
                <a:pPr algn="ctr">
                  <a:lnSpc>
                    <a:spcPts val="2266"/>
                  </a:lnSpc>
                </a:pPr>
                <a:endParaRPr/>
              </a:p>
            </p:txBody>
          </p:sp>
        </p:grpSp>
        <p:sp>
          <p:nvSpPr>
            <p:cNvPr id="7" name="TextBox 7"/>
            <p:cNvSpPr txBox="1"/>
            <p:nvPr/>
          </p:nvSpPr>
          <p:spPr>
            <a:xfrm>
              <a:off x="1067755" y="956940"/>
              <a:ext cx="3183227" cy="1147691"/>
            </a:xfrm>
            <a:prstGeom prst="rect">
              <a:avLst/>
            </a:prstGeom>
          </p:spPr>
          <p:txBody>
            <a:bodyPr lIns="0" tIns="0" rIns="0" bIns="0" rtlCol="0" anchor="t">
              <a:spAutoFit/>
            </a:bodyPr>
            <a:lstStyle/>
            <a:p>
              <a:pPr algn="ctr">
                <a:lnSpc>
                  <a:spcPts val="3222"/>
                </a:lnSpc>
              </a:pPr>
              <a:r>
                <a:rPr lang="en-US" sz="3129">
                  <a:solidFill>
                    <a:srgbClr val="FFFFFF"/>
                  </a:solidFill>
                  <a:latin typeface="Arimo Bold"/>
                </a:rPr>
                <a:t>Invite participant</a:t>
              </a:r>
            </a:p>
          </p:txBody>
        </p:sp>
      </p:grpSp>
      <p:grpSp>
        <p:nvGrpSpPr>
          <p:cNvPr id="8" name="Group 8"/>
          <p:cNvGrpSpPr/>
          <p:nvPr/>
        </p:nvGrpSpPr>
        <p:grpSpPr>
          <a:xfrm>
            <a:off x="7293436" y="2624541"/>
            <a:ext cx="3823681" cy="2655309"/>
            <a:chOff x="0" y="0"/>
            <a:chExt cx="5098242" cy="3540413"/>
          </a:xfrm>
        </p:grpSpPr>
        <p:grpSp>
          <p:nvGrpSpPr>
            <p:cNvPr id="9" name="Group 9"/>
            <p:cNvGrpSpPr/>
            <p:nvPr/>
          </p:nvGrpSpPr>
          <p:grpSpPr>
            <a:xfrm>
              <a:off x="0" y="0"/>
              <a:ext cx="5098242" cy="3540413"/>
              <a:chOff x="0" y="0"/>
              <a:chExt cx="966960" cy="671494"/>
            </a:xfrm>
          </p:grpSpPr>
          <p:sp>
            <p:nvSpPr>
              <p:cNvPr id="10" name="Freeform 10"/>
              <p:cNvSpPr/>
              <p:nvPr/>
            </p:nvSpPr>
            <p:spPr>
              <a:xfrm>
                <a:off x="0" y="0"/>
                <a:ext cx="966960" cy="671494"/>
              </a:xfrm>
              <a:custGeom>
                <a:avLst/>
                <a:gdLst/>
                <a:ahLst/>
                <a:cxnLst/>
                <a:rect l="l" t="t" r="r" b="b"/>
                <a:pathLst>
                  <a:path w="966960" h="671494">
                    <a:moveTo>
                      <a:pt x="0" y="0"/>
                    </a:moveTo>
                    <a:lnTo>
                      <a:pt x="966960" y="0"/>
                    </a:lnTo>
                    <a:lnTo>
                      <a:pt x="966960" y="671494"/>
                    </a:lnTo>
                    <a:lnTo>
                      <a:pt x="0" y="671494"/>
                    </a:lnTo>
                    <a:close/>
                  </a:path>
                </a:pathLst>
              </a:custGeom>
              <a:solidFill>
                <a:srgbClr val="3139A8"/>
              </a:solidFill>
            </p:spPr>
          </p:sp>
          <p:sp>
            <p:nvSpPr>
              <p:cNvPr id="11" name="TextBox 11"/>
              <p:cNvSpPr txBox="1"/>
              <p:nvPr/>
            </p:nvSpPr>
            <p:spPr>
              <a:xfrm>
                <a:off x="0" y="19050"/>
                <a:ext cx="966960" cy="652444"/>
              </a:xfrm>
              <a:prstGeom prst="rect">
                <a:avLst/>
              </a:prstGeom>
            </p:spPr>
            <p:txBody>
              <a:bodyPr lIns="50800" tIns="50800" rIns="50800" bIns="50800" rtlCol="0" anchor="ctr"/>
              <a:lstStyle/>
              <a:p>
                <a:pPr algn="ctr">
                  <a:lnSpc>
                    <a:spcPts val="2266"/>
                  </a:lnSpc>
                </a:pPr>
                <a:endParaRPr/>
              </a:p>
            </p:txBody>
          </p:sp>
        </p:grpSp>
        <p:sp>
          <p:nvSpPr>
            <p:cNvPr id="12" name="TextBox 12"/>
            <p:cNvSpPr txBox="1"/>
            <p:nvPr/>
          </p:nvSpPr>
          <p:spPr>
            <a:xfrm>
              <a:off x="1023490" y="730369"/>
              <a:ext cx="3051263" cy="2131060"/>
            </a:xfrm>
            <a:prstGeom prst="rect">
              <a:avLst/>
            </a:prstGeom>
          </p:spPr>
          <p:txBody>
            <a:bodyPr lIns="0" tIns="0" rIns="0" bIns="0" rtlCol="0" anchor="t">
              <a:spAutoFit/>
            </a:bodyPr>
            <a:lstStyle/>
            <a:p>
              <a:pPr algn="ctr">
                <a:lnSpc>
                  <a:spcPts val="3090"/>
                </a:lnSpc>
              </a:pPr>
              <a:r>
                <a:rPr lang="en-US" sz="3000">
                  <a:solidFill>
                    <a:srgbClr val="FFFFFF"/>
                  </a:solidFill>
                  <a:latin typeface="Arimo Bold"/>
                </a:rPr>
                <a:t>Coordinate time and place for interview</a:t>
              </a:r>
            </a:p>
          </p:txBody>
        </p:sp>
      </p:grpSp>
      <p:grpSp>
        <p:nvGrpSpPr>
          <p:cNvPr id="13" name="Group 13"/>
          <p:cNvGrpSpPr/>
          <p:nvPr/>
        </p:nvGrpSpPr>
        <p:grpSpPr>
          <a:xfrm>
            <a:off x="12794939" y="2624541"/>
            <a:ext cx="3823681" cy="2655309"/>
            <a:chOff x="0" y="0"/>
            <a:chExt cx="5098242" cy="3540413"/>
          </a:xfrm>
        </p:grpSpPr>
        <p:grpSp>
          <p:nvGrpSpPr>
            <p:cNvPr id="14" name="Group 14"/>
            <p:cNvGrpSpPr/>
            <p:nvPr/>
          </p:nvGrpSpPr>
          <p:grpSpPr>
            <a:xfrm>
              <a:off x="0" y="0"/>
              <a:ext cx="5098242" cy="3540413"/>
              <a:chOff x="0" y="0"/>
              <a:chExt cx="966960" cy="671494"/>
            </a:xfrm>
          </p:grpSpPr>
          <p:sp>
            <p:nvSpPr>
              <p:cNvPr id="15" name="Freeform 15"/>
              <p:cNvSpPr/>
              <p:nvPr/>
            </p:nvSpPr>
            <p:spPr>
              <a:xfrm>
                <a:off x="0" y="0"/>
                <a:ext cx="966960" cy="671494"/>
              </a:xfrm>
              <a:custGeom>
                <a:avLst/>
                <a:gdLst/>
                <a:ahLst/>
                <a:cxnLst/>
                <a:rect l="l" t="t" r="r" b="b"/>
                <a:pathLst>
                  <a:path w="966960" h="671494">
                    <a:moveTo>
                      <a:pt x="0" y="0"/>
                    </a:moveTo>
                    <a:lnTo>
                      <a:pt x="966960" y="0"/>
                    </a:lnTo>
                    <a:lnTo>
                      <a:pt x="966960" y="671494"/>
                    </a:lnTo>
                    <a:lnTo>
                      <a:pt x="0" y="671494"/>
                    </a:lnTo>
                    <a:close/>
                  </a:path>
                </a:pathLst>
              </a:custGeom>
              <a:solidFill>
                <a:srgbClr val="5383FF"/>
              </a:solidFill>
            </p:spPr>
          </p:sp>
          <p:sp>
            <p:nvSpPr>
              <p:cNvPr id="16" name="TextBox 16"/>
              <p:cNvSpPr txBox="1"/>
              <p:nvPr/>
            </p:nvSpPr>
            <p:spPr>
              <a:xfrm>
                <a:off x="0" y="19050"/>
                <a:ext cx="966960" cy="652444"/>
              </a:xfrm>
              <a:prstGeom prst="rect">
                <a:avLst/>
              </a:prstGeom>
            </p:spPr>
            <p:txBody>
              <a:bodyPr lIns="50800" tIns="50800" rIns="50800" bIns="50800" rtlCol="0" anchor="ctr"/>
              <a:lstStyle/>
              <a:p>
                <a:pPr algn="ctr">
                  <a:lnSpc>
                    <a:spcPts val="2266"/>
                  </a:lnSpc>
                </a:pPr>
                <a:endParaRPr/>
              </a:p>
            </p:txBody>
          </p:sp>
        </p:grpSp>
        <p:sp>
          <p:nvSpPr>
            <p:cNvPr id="17" name="TextBox 17"/>
            <p:cNvSpPr txBox="1"/>
            <p:nvPr/>
          </p:nvSpPr>
          <p:spPr>
            <a:xfrm>
              <a:off x="1023490" y="984076"/>
              <a:ext cx="3051263" cy="1610360"/>
            </a:xfrm>
            <a:prstGeom prst="rect">
              <a:avLst/>
            </a:prstGeom>
          </p:spPr>
          <p:txBody>
            <a:bodyPr lIns="0" tIns="0" rIns="0" bIns="0" rtlCol="0" anchor="t">
              <a:spAutoFit/>
            </a:bodyPr>
            <a:lstStyle/>
            <a:p>
              <a:pPr algn="ctr">
                <a:lnSpc>
                  <a:spcPts val="3090"/>
                </a:lnSpc>
              </a:pPr>
              <a:r>
                <a:rPr lang="en-US" sz="3000">
                  <a:solidFill>
                    <a:srgbClr val="FFFFFF"/>
                  </a:solidFill>
                  <a:latin typeface="Arimo Bold"/>
                </a:rPr>
                <a:t>Sign Consent form</a:t>
              </a:r>
            </a:p>
          </p:txBody>
        </p:sp>
      </p:grpSp>
      <p:grpSp>
        <p:nvGrpSpPr>
          <p:cNvPr id="18" name="Group 18"/>
          <p:cNvGrpSpPr/>
          <p:nvPr/>
        </p:nvGrpSpPr>
        <p:grpSpPr>
          <a:xfrm>
            <a:off x="9765194" y="6602991"/>
            <a:ext cx="3823681" cy="2655309"/>
            <a:chOff x="0" y="0"/>
            <a:chExt cx="5098242" cy="3540413"/>
          </a:xfrm>
        </p:grpSpPr>
        <p:grpSp>
          <p:nvGrpSpPr>
            <p:cNvPr id="19" name="Group 19"/>
            <p:cNvGrpSpPr/>
            <p:nvPr/>
          </p:nvGrpSpPr>
          <p:grpSpPr>
            <a:xfrm>
              <a:off x="0" y="0"/>
              <a:ext cx="5098242" cy="3540413"/>
              <a:chOff x="0" y="0"/>
              <a:chExt cx="966960" cy="671494"/>
            </a:xfrm>
          </p:grpSpPr>
          <p:sp>
            <p:nvSpPr>
              <p:cNvPr id="20" name="Freeform 20"/>
              <p:cNvSpPr/>
              <p:nvPr/>
            </p:nvSpPr>
            <p:spPr>
              <a:xfrm>
                <a:off x="0" y="0"/>
                <a:ext cx="966960" cy="671494"/>
              </a:xfrm>
              <a:custGeom>
                <a:avLst/>
                <a:gdLst/>
                <a:ahLst/>
                <a:cxnLst/>
                <a:rect l="l" t="t" r="r" b="b"/>
                <a:pathLst>
                  <a:path w="966960" h="671494">
                    <a:moveTo>
                      <a:pt x="0" y="0"/>
                    </a:moveTo>
                    <a:lnTo>
                      <a:pt x="966960" y="0"/>
                    </a:lnTo>
                    <a:lnTo>
                      <a:pt x="966960" y="671494"/>
                    </a:lnTo>
                    <a:lnTo>
                      <a:pt x="0" y="671494"/>
                    </a:lnTo>
                    <a:close/>
                  </a:path>
                </a:pathLst>
              </a:custGeom>
              <a:solidFill>
                <a:srgbClr val="3139A8"/>
              </a:solidFill>
            </p:spPr>
          </p:sp>
          <p:sp>
            <p:nvSpPr>
              <p:cNvPr id="21" name="TextBox 21"/>
              <p:cNvSpPr txBox="1"/>
              <p:nvPr/>
            </p:nvSpPr>
            <p:spPr>
              <a:xfrm>
                <a:off x="0" y="19050"/>
                <a:ext cx="966960" cy="652444"/>
              </a:xfrm>
              <a:prstGeom prst="rect">
                <a:avLst/>
              </a:prstGeom>
            </p:spPr>
            <p:txBody>
              <a:bodyPr lIns="50800" tIns="50800" rIns="50800" bIns="50800" rtlCol="0" anchor="ctr"/>
              <a:lstStyle/>
              <a:p>
                <a:pPr algn="ctr">
                  <a:lnSpc>
                    <a:spcPts val="2266"/>
                  </a:lnSpc>
                </a:pPr>
                <a:endParaRPr/>
              </a:p>
            </p:txBody>
          </p:sp>
        </p:grpSp>
        <p:sp>
          <p:nvSpPr>
            <p:cNvPr id="22" name="TextBox 22"/>
            <p:cNvSpPr txBox="1"/>
            <p:nvPr/>
          </p:nvSpPr>
          <p:spPr>
            <a:xfrm>
              <a:off x="1023490" y="730369"/>
              <a:ext cx="3051263" cy="2131060"/>
            </a:xfrm>
            <a:prstGeom prst="rect">
              <a:avLst/>
            </a:prstGeom>
          </p:spPr>
          <p:txBody>
            <a:bodyPr lIns="0" tIns="0" rIns="0" bIns="0" rtlCol="0" anchor="t">
              <a:spAutoFit/>
            </a:bodyPr>
            <a:lstStyle/>
            <a:p>
              <a:pPr algn="ctr">
                <a:lnSpc>
                  <a:spcPts val="3090"/>
                </a:lnSpc>
              </a:pPr>
              <a:r>
                <a:rPr lang="en-US" sz="3000">
                  <a:solidFill>
                    <a:srgbClr val="FFFFFF"/>
                  </a:solidFill>
                  <a:latin typeface="Arimo Bold"/>
                </a:rPr>
                <a:t>Ask Permission for Audio Recording</a:t>
              </a:r>
            </a:p>
          </p:txBody>
        </p:sp>
      </p:grpSp>
      <p:grpSp>
        <p:nvGrpSpPr>
          <p:cNvPr id="23" name="Group 23"/>
          <p:cNvGrpSpPr/>
          <p:nvPr/>
        </p:nvGrpSpPr>
        <p:grpSpPr>
          <a:xfrm>
            <a:off x="3469754" y="6602991"/>
            <a:ext cx="3823681" cy="2655309"/>
            <a:chOff x="0" y="0"/>
            <a:chExt cx="5098242" cy="3540413"/>
          </a:xfrm>
        </p:grpSpPr>
        <p:grpSp>
          <p:nvGrpSpPr>
            <p:cNvPr id="24" name="Group 24"/>
            <p:cNvGrpSpPr/>
            <p:nvPr/>
          </p:nvGrpSpPr>
          <p:grpSpPr>
            <a:xfrm>
              <a:off x="0" y="0"/>
              <a:ext cx="5098242" cy="3540413"/>
              <a:chOff x="0" y="0"/>
              <a:chExt cx="966960" cy="671494"/>
            </a:xfrm>
          </p:grpSpPr>
          <p:sp>
            <p:nvSpPr>
              <p:cNvPr id="25" name="Freeform 25"/>
              <p:cNvSpPr/>
              <p:nvPr/>
            </p:nvSpPr>
            <p:spPr>
              <a:xfrm>
                <a:off x="0" y="0"/>
                <a:ext cx="966960" cy="671494"/>
              </a:xfrm>
              <a:custGeom>
                <a:avLst/>
                <a:gdLst/>
                <a:ahLst/>
                <a:cxnLst/>
                <a:rect l="l" t="t" r="r" b="b"/>
                <a:pathLst>
                  <a:path w="966960" h="671494">
                    <a:moveTo>
                      <a:pt x="0" y="0"/>
                    </a:moveTo>
                    <a:lnTo>
                      <a:pt x="966960" y="0"/>
                    </a:lnTo>
                    <a:lnTo>
                      <a:pt x="966960" y="671494"/>
                    </a:lnTo>
                    <a:lnTo>
                      <a:pt x="0" y="671494"/>
                    </a:lnTo>
                    <a:close/>
                  </a:path>
                </a:pathLst>
              </a:custGeom>
              <a:solidFill>
                <a:srgbClr val="5383FF"/>
              </a:solidFill>
            </p:spPr>
          </p:sp>
          <p:sp>
            <p:nvSpPr>
              <p:cNvPr id="26" name="TextBox 26"/>
              <p:cNvSpPr txBox="1"/>
              <p:nvPr/>
            </p:nvSpPr>
            <p:spPr>
              <a:xfrm>
                <a:off x="0" y="19050"/>
                <a:ext cx="966960" cy="652444"/>
              </a:xfrm>
              <a:prstGeom prst="rect">
                <a:avLst/>
              </a:prstGeom>
            </p:spPr>
            <p:txBody>
              <a:bodyPr lIns="50800" tIns="50800" rIns="50800" bIns="50800" rtlCol="0" anchor="ctr"/>
              <a:lstStyle/>
              <a:p>
                <a:pPr algn="ctr">
                  <a:lnSpc>
                    <a:spcPts val="2266"/>
                  </a:lnSpc>
                </a:pPr>
                <a:endParaRPr/>
              </a:p>
            </p:txBody>
          </p:sp>
        </p:grpSp>
        <p:sp>
          <p:nvSpPr>
            <p:cNvPr id="27" name="TextBox 27"/>
            <p:cNvSpPr txBox="1"/>
            <p:nvPr/>
          </p:nvSpPr>
          <p:spPr>
            <a:xfrm>
              <a:off x="1023490" y="1244426"/>
              <a:ext cx="3051263" cy="1089660"/>
            </a:xfrm>
            <a:prstGeom prst="rect">
              <a:avLst/>
            </a:prstGeom>
          </p:spPr>
          <p:txBody>
            <a:bodyPr lIns="0" tIns="0" rIns="0" bIns="0" rtlCol="0" anchor="t">
              <a:spAutoFit/>
            </a:bodyPr>
            <a:lstStyle/>
            <a:p>
              <a:pPr algn="ctr">
                <a:lnSpc>
                  <a:spcPts val="3090"/>
                </a:lnSpc>
              </a:pPr>
              <a:r>
                <a:rPr lang="en-US" sz="3000">
                  <a:solidFill>
                    <a:srgbClr val="FFFFFF"/>
                  </a:solidFill>
                  <a:latin typeface="Arimo Bold"/>
                </a:rPr>
                <a:t>Start Interview</a:t>
              </a:r>
            </a:p>
          </p:txBody>
        </p:sp>
      </p:grpSp>
      <p:sp>
        <p:nvSpPr>
          <p:cNvPr id="28" name="AutoShape 28"/>
          <p:cNvSpPr/>
          <p:nvPr/>
        </p:nvSpPr>
        <p:spPr>
          <a:xfrm>
            <a:off x="5658432" y="3952196"/>
            <a:ext cx="1635004" cy="0"/>
          </a:xfrm>
          <a:prstGeom prst="line">
            <a:avLst/>
          </a:prstGeom>
          <a:ln w="38100" cap="flat">
            <a:solidFill>
              <a:srgbClr val="000000"/>
            </a:solidFill>
            <a:prstDash val="solid"/>
            <a:headEnd type="none" w="sm" len="sm"/>
            <a:tailEnd type="triangle" w="lg" len="med"/>
          </a:ln>
        </p:spPr>
      </p:sp>
      <p:sp>
        <p:nvSpPr>
          <p:cNvPr id="29" name="AutoShape 29"/>
          <p:cNvSpPr/>
          <p:nvPr/>
        </p:nvSpPr>
        <p:spPr>
          <a:xfrm>
            <a:off x="11117117" y="3952196"/>
            <a:ext cx="1677822" cy="0"/>
          </a:xfrm>
          <a:prstGeom prst="line">
            <a:avLst/>
          </a:prstGeom>
          <a:ln w="38100" cap="flat">
            <a:solidFill>
              <a:srgbClr val="000000"/>
            </a:solidFill>
            <a:prstDash val="solid"/>
            <a:headEnd type="none" w="sm" len="sm"/>
            <a:tailEnd type="triangle" w="lg" len="med"/>
          </a:ln>
        </p:spPr>
      </p:sp>
      <p:sp>
        <p:nvSpPr>
          <p:cNvPr id="30" name="AutoShape 30"/>
          <p:cNvSpPr/>
          <p:nvPr/>
        </p:nvSpPr>
        <p:spPr>
          <a:xfrm flipH="1">
            <a:off x="13588875" y="5279851"/>
            <a:ext cx="1117905" cy="2650794"/>
          </a:xfrm>
          <a:prstGeom prst="line">
            <a:avLst/>
          </a:prstGeom>
          <a:ln w="38100" cap="flat">
            <a:solidFill>
              <a:srgbClr val="000000"/>
            </a:solidFill>
            <a:prstDash val="solid"/>
            <a:headEnd type="none" w="sm" len="sm"/>
            <a:tailEnd type="triangle" w="lg" len="med"/>
          </a:ln>
        </p:spPr>
      </p:sp>
      <p:sp>
        <p:nvSpPr>
          <p:cNvPr id="31" name="AutoShape 31"/>
          <p:cNvSpPr/>
          <p:nvPr/>
        </p:nvSpPr>
        <p:spPr>
          <a:xfrm flipH="1">
            <a:off x="7293436" y="7930645"/>
            <a:ext cx="2471758" cy="0"/>
          </a:xfrm>
          <a:prstGeom prst="line">
            <a:avLst/>
          </a:prstGeom>
          <a:ln w="38100" cap="flat">
            <a:solidFill>
              <a:srgbClr val="000000"/>
            </a:solidFill>
            <a:prstDash val="solid"/>
            <a:headEnd type="none" w="sm" len="sm"/>
            <a:tailEnd type="triangle" w="lg" len="med"/>
          </a:ln>
        </p:spPr>
      </p:sp>
      <p:sp>
        <p:nvSpPr>
          <p:cNvPr id="32" name="TextBox 32"/>
          <p:cNvSpPr txBox="1"/>
          <p:nvPr/>
        </p:nvSpPr>
        <p:spPr>
          <a:xfrm>
            <a:off x="17075348" y="9163050"/>
            <a:ext cx="715923"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9144000" y="-633455"/>
            <a:ext cx="10390744" cy="11553911"/>
            <a:chOff x="0" y="0"/>
            <a:chExt cx="2627686" cy="2921836"/>
          </a:xfrm>
        </p:grpSpPr>
        <p:sp>
          <p:nvSpPr>
            <p:cNvPr id="3" name="Freeform 3"/>
            <p:cNvSpPr/>
            <p:nvPr/>
          </p:nvSpPr>
          <p:spPr>
            <a:xfrm>
              <a:off x="0" y="0"/>
              <a:ext cx="2627686" cy="2921836"/>
            </a:xfrm>
            <a:custGeom>
              <a:avLst/>
              <a:gdLst/>
              <a:ahLst/>
              <a:cxnLst/>
              <a:rect l="l" t="t" r="r" b="b"/>
              <a:pathLst>
                <a:path w="2627686" h="2921836">
                  <a:moveTo>
                    <a:pt x="0" y="0"/>
                  </a:moveTo>
                  <a:lnTo>
                    <a:pt x="2627686" y="0"/>
                  </a:lnTo>
                  <a:lnTo>
                    <a:pt x="2627686" y="2921836"/>
                  </a:lnTo>
                  <a:lnTo>
                    <a:pt x="0" y="2921836"/>
                  </a:lnTo>
                  <a:close/>
                </a:path>
              </a:pathLst>
            </a:custGeom>
            <a:solidFill>
              <a:srgbClr val="F1EBE5"/>
            </a:solidFill>
          </p:spPr>
        </p:sp>
        <p:sp>
          <p:nvSpPr>
            <p:cNvPr id="4" name="TextBox 4"/>
            <p:cNvSpPr txBox="1"/>
            <p:nvPr/>
          </p:nvSpPr>
          <p:spPr>
            <a:xfrm>
              <a:off x="0" y="19050"/>
              <a:ext cx="2627686"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2564989" y="2892806"/>
            <a:ext cx="3212765" cy="3183558"/>
          </a:xfrm>
          <a:custGeom>
            <a:avLst/>
            <a:gdLst/>
            <a:ahLst/>
            <a:cxnLst/>
            <a:rect l="l" t="t" r="r" b="b"/>
            <a:pathLst>
              <a:path w="3212765" h="3183558">
                <a:moveTo>
                  <a:pt x="0" y="0"/>
                </a:moveTo>
                <a:lnTo>
                  <a:pt x="3212765" y="0"/>
                </a:lnTo>
                <a:lnTo>
                  <a:pt x="3212765" y="3183558"/>
                </a:lnTo>
                <a:lnTo>
                  <a:pt x="0" y="3183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407781" y="2701480"/>
            <a:ext cx="4568371" cy="3374884"/>
          </a:xfrm>
          <a:custGeom>
            <a:avLst/>
            <a:gdLst/>
            <a:ahLst/>
            <a:cxnLst/>
            <a:rect l="l" t="t" r="r" b="b"/>
            <a:pathLst>
              <a:path w="4568371" h="3374884">
                <a:moveTo>
                  <a:pt x="0" y="0"/>
                </a:moveTo>
                <a:lnTo>
                  <a:pt x="4568371" y="0"/>
                </a:lnTo>
                <a:lnTo>
                  <a:pt x="4568371" y="3374884"/>
                </a:lnTo>
                <a:lnTo>
                  <a:pt x="0" y="3374884"/>
                </a:lnTo>
                <a:lnTo>
                  <a:pt x="0" y="0"/>
                </a:lnTo>
                <a:close/>
              </a:path>
            </a:pathLst>
          </a:custGeom>
          <a:blipFill>
            <a:blip r:embed="rId4"/>
            <a:stretch>
              <a:fillRect/>
            </a:stretch>
          </a:blipFill>
        </p:spPr>
      </p:sp>
      <p:sp>
        <p:nvSpPr>
          <p:cNvPr id="7" name="TextBox 7"/>
          <p:cNvSpPr txBox="1"/>
          <p:nvPr/>
        </p:nvSpPr>
        <p:spPr>
          <a:xfrm>
            <a:off x="4171372" y="686295"/>
            <a:ext cx="9945257" cy="1024890"/>
          </a:xfrm>
          <a:prstGeom prst="rect">
            <a:avLst/>
          </a:prstGeom>
        </p:spPr>
        <p:txBody>
          <a:bodyPr lIns="0" tIns="0" rIns="0" bIns="0" rtlCol="0" anchor="t">
            <a:spAutoFit/>
          </a:bodyPr>
          <a:lstStyle/>
          <a:p>
            <a:pPr marL="0" lvl="0" indent="0">
              <a:lnSpc>
                <a:spcPts val="7979"/>
              </a:lnSpc>
            </a:pPr>
            <a:r>
              <a:rPr lang="en-US" sz="6999" spc="-293">
                <a:solidFill>
                  <a:srgbClr val="000000"/>
                </a:solidFill>
                <a:latin typeface="Be Vietnam Ultra-Bold"/>
              </a:rPr>
              <a:t>INTERVIEW ANALYSIS</a:t>
            </a:r>
          </a:p>
        </p:txBody>
      </p:sp>
      <p:sp>
        <p:nvSpPr>
          <p:cNvPr id="8" name="TextBox 8"/>
          <p:cNvSpPr txBox="1"/>
          <p:nvPr/>
        </p:nvSpPr>
        <p:spPr>
          <a:xfrm>
            <a:off x="1908292" y="6308206"/>
            <a:ext cx="4863565" cy="767715"/>
          </a:xfrm>
          <a:prstGeom prst="rect">
            <a:avLst/>
          </a:prstGeom>
        </p:spPr>
        <p:txBody>
          <a:bodyPr lIns="0" tIns="0" rIns="0" bIns="0" rtlCol="0" anchor="t">
            <a:spAutoFit/>
          </a:bodyPr>
          <a:lstStyle/>
          <a:p>
            <a:pPr>
              <a:lnSpc>
                <a:spcPts val="6479"/>
              </a:lnSpc>
            </a:pPr>
            <a:r>
              <a:rPr lang="en-US" sz="3999">
                <a:solidFill>
                  <a:srgbClr val="FFFFFF"/>
                </a:solidFill>
                <a:latin typeface="Be Vietnam Medium"/>
              </a:rPr>
              <a:t>Quantitative Data</a:t>
            </a:r>
          </a:p>
        </p:txBody>
      </p:sp>
      <p:sp>
        <p:nvSpPr>
          <p:cNvPr id="9" name="TextBox 9"/>
          <p:cNvSpPr txBox="1"/>
          <p:nvPr/>
        </p:nvSpPr>
        <p:spPr>
          <a:xfrm>
            <a:off x="11678626" y="6308206"/>
            <a:ext cx="4297525" cy="767715"/>
          </a:xfrm>
          <a:prstGeom prst="rect">
            <a:avLst/>
          </a:prstGeom>
        </p:spPr>
        <p:txBody>
          <a:bodyPr lIns="0" tIns="0" rIns="0" bIns="0" rtlCol="0" anchor="t">
            <a:spAutoFit/>
          </a:bodyPr>
          <a:lstStyle/>
          <a:p>
            <a:pPr>
              <a:lnSpc>
                <a:spcPts val="6479"/>
              </a:lnSpc>
            </a:pPr>
            <a:r>
              <a:rPr lang="en-US" sz="3999">
                <a:solidFill>
                  <a:srgbClr val="000000"/>
                </a:solidFill>
                <a:latin typeface="Be Vietnam Medium"/>
              </a:rPr>
              <a:t>Qualitative Data</a:t>
            </a:r>
          </a:p>
        </p:txBody>
      </p:sp>
      <p:sp>
        <p:nvSpPr>
          <p:cNvPr id="10" name="TextBox 10"/>
          <p:cNvSpPr txBox="1"/>
          <p:nvPr/>
        </p:nvSpPr>
        <p:spPr>
          <a:xfrm>
            <a:off x="17064276" y="9163050"/>
            <a:ext cx="738068"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028700" y="2326693"/>
            <a:ext cx="11811676" cy="2483481"/>
          </a:xfrm>
          <a:custGeom>
            <a:avLst/>
            <a:gdLst/>
            <a:ahLst/>
            <a:cxnLst/>
            <a:rect l="l" t="t" r="r" b="b"/>
            <a:pathLst>
              <a:path w="11811676" h="2483481">
                <a:moveTo>
                  <a:pt x="0" y="0"/>
                </a:moveTo>
                <a:lnTo>
                  <a:pt x="11811676" y="0"/>
                </a:lnTo>
                <a:lnTo>
                  <a:pt x="11811676" y="2483481"/>
                </a:lnTo>
                <a:lnTo>
                  <a:pt x="0" y="2483481"/>
                </a:lnTo>
                <a:lnTo>
                  <a:pt x="0" y="0"/>
                </a:lnTo>
                <a:close/>
              </a:path>
            </a:pathLst>
          </a:custGeom>
          <a:blipFill>
            <a:blip r:embed="rId2"/>
            <a:stretch>
              <a:fillRect/>
            </a:stretch>
          </a:blipFill>
        </p:spPr>
      </p:sp>
      <p:sp>
        <p:nvSpPr>
          <p:cNvPr id="3" name="Freeform 3"/>
          <p:cNvSpPr/>
          <p:nvPr/>
        </p:nvSpPr>
        <p:spPr>
          <a:xfrm>
            <a:off x="6934538" y="5852093"/>
            <a:ext cx="8013831" cy="3595610"/>
          </a:xfrm>
          <a:custGeom>
            <a:avLst/>
            <a:gdLst/>
            <a:ahLst/>
            <a:cxnLst/>
            <a:rect l="l" t="t" r="r" b="b"/>
            <a:pathLst>
              <a:path w="8013831" h="3595610">
                <a:moveTo>
                  <a:pt x="0" y="0"/>
                </a:moveTo>
                <a:lnTo>
                  <a:pt x="8013831" y="0"/>
                </a:lnTo>
                <a:lnTo>
                  <a:pt x="8013831" y="3595610"/>
                </a:lnTo>
                <a:lnTo>
                  <a:pt x="0" y="3595610"/>
                </a:lnTo>
                <a:lnTo>
                  <a:pt x="0" y="0"/>
                </a:lnTo>
                <a:close/>
              </a:path>
            </a:pathLst>
          </a:custGeom>
          <a:blipFill>
            <a:blip r:embed="rId3"/>
            <a:stretch>
              <a:fillRect/>
            </a:stretch>
          </a:blipFill>
        </p:spPr>
      </p:sp>
      <p:sp>
        <p:nvSpPr>
          <p:cNvPr id="4" name="TextBox 4"/>
          <p:cNvSpPr txBox="1"/>
          <p:nvPr/>
        </p:nvSpPr>
        <p:spPr>
          <a:xfrm>
            <a:off x="5263650" y="923925"/>
            <a:ext cx="8144233"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SOME QUANTITATIVE DATA</a:t>
            </a:r>
          </a:p>
        </p:txBody>
      </p:sp>
      <p:sp>
        <p:nvSpPr>
          <p:cNvPr id="5" name="TextBox 5"/>
          <p:cNvSpPr txBox="1"/>
          <p:nvPr/>
        </p:nvSpPr>
        <p:spPr>
          <a:xfrm>
            <a:off x="17053917" y="9163050"/>
            <a:ext cx="758785"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028700" y="2880887"/>
            <a:ext cx="6892915" cy="5706527"/>
          </a:xfrm>
          <a:custGeom>
            <a:avLst/>
            <a:gdLst/>
            <a:ahLst/>
            <a:cxnLst/>
            <a:rect l="l" t="t" r="r" b="b"/>
            <a:pathLst>
              <a:path w="6892915" h="5706527">
                <a:moveTo>
                  <a:pt x="0" y="0"/>
                </a:moveTo>
                <a:lnTo>
                  <a:pt x="6892915" y="0"/>
                </a:lnTo>
                <a:lnTo>
                  <a:pt x="6892915" y="5706526"/>
                </a:lnTo>
                <a:lnTo>
                  <a:pt x="0" y="5706526"/>
                </a:lnTo>
                <a:lnTo>
                  <a:pt x="0" y="0"/>
                </a:lnTo>
                <a:close/>
              </a:path>
            </a:pathLst>
          </a:custGeom>
          <a:blipFill>
            <a:blip r:embed="rId2"/>
            <a:stretch>
              <a:fillRect/>
            </a:stretch>
          </a:blipFill>
        </p:spPr>
      </p:sp>
      <p:sp>
        <p:nvSpPr>
          <p:cNvPr id="3" name="Freeform 3"/>
          <p:cNvSpPr/>
          <p:nvPr/>
        </p:nvSpPr>
        <p:spPr>
          <a:xfrm>
            <a:off x="8170777" y="2880887"/>
            <a:ext cx="9088523" cy="6077658"/>
          </a:xfrm>
          <a:custGeom>
            <a:avLst/>
            <a:gdLst/>
            <a:ahLst/>
            <a:cxnLst/>
            <a:rect l="l" t="t" r="r" b="b"/>
            <a:pathLst>
              <a:path w="9088523" h="6077658">
                <a:moveTo>
                  <a:pt x="0" y="0"/>
                </a:moveTo>
                <a:lnTo>
                  <a:pt x="9088523" y="0"/>
                </a:lnTo>
                <a:lnTo>
                  <a:pt x="9088523" y="6077658"/>
                </a:lnTo>
                <a:lnTo>
                  <a:pt x="0" y="6077658"/>
                </a:lnTo>
                <a:lnTo>
                  <a:pt x="0" y="0"/>
                </a:lnTo>
                <a:close/>
              </a:path>
            </a:pathLst>
          </a:custGeom>
          <a:blipFill>
            <a:blip r:embed="rId3"/>
            <a:stretch>
              <a:fillRect/>
            </a:stretch>
          </a:blipFill>
        </p:spPr>
      </p:sp>
      <p:sp>
        <p:nvSpPr>
          <p:cNvPr id="4" name="TextBox 4"/>
          <p:cNvSpPr txBox="1"/>
          <p:nvPr/>
        </p:nvSpPr>
        <p:spPr>
          <a:xfrm>
            <a:off x="5263650" y="923925"/>
            <a:ext cx="8144233"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SOME QUANTITATIVE DATA</a:t>
            </a:r>
          </a:p>
        </p:txBody>
      </p:sp>
      <p:sp>
        <p:nvSpPr>
          <p:cNvPr id="5" name="TextBox 5"/>
          <p:cNvSpPr txBox="1"/>
          <p:nvPr/>
        </p:nvSpPr>
        <p:spPr>
          <a:xfrm>
            <a:off x="17060704" y="9163050"/>
            <a:ext cx="745212"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37922"/>
            <a:ext cx="8797353"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SOME QUALITATIVE DATA</a:t>
            </a:r>
          </a:p>
        </p:txBody>
      </p:sp>
      <p:sp>
        <p:nvSpPr>
          <p:cNvPr id="7" name="TextBox 7"/>
          <p:cNvSpPr txBox="1"/>
          <p:nvPr/>
        </p:nvSpPr>
        <p:spPr>
          <a:xfrm>
            <a:off x="1028700" y="2185471"/>
            <a:ext cx="9311824" cy="8170545"/>
          </a:xfrm>
          <a:prstGeom prst="rect">
            <a:avLst/>
          </a:prstGeom>
        </p:spPr>
        <p:txBody>
          <a:bodyPr lIns="0" tIns="0" rIns="0" bIns="0" rtlCol="0" anchor="t">
            <a:spAutoFit/>
          </a:bodyPr>
          <a:lstStyle/>
          <a:p>
            <a:pPr marL="431801" lvl="1" indent="-215900">
              <a:lnSpc>
                <a:spcPts val="3240"/>
              </a:lnSpc>
              <a:buFont typeface="Arial"/>
              <a:buChar char="•"/>
            </a:pPr>
            <a:r>
              <a:rPr lang="en-US" sz="2000">
                <a:solidFill>
                  <a:srgbClr val="FFFFFF"/>
                </a:solidFill>
                <a:latin typeface="Quicksand"/>
              </a:rPr>
              <a:t>Student’s cybersecurity incident in 2021, multiple students were affected</a:t>
            </a:r>
          </a:p>
          <a:p>
            <a:pPr marL="431801" lvl="1" indent="-215900">
              <a:lnSpc>
                <a:spcPts val="3240"/>
              </a:lnSpc>
              <a:buFont typeface="Arial"/>
              <a:buChar char="•"/>
            </a:pPr>
            <a:r>
              <a:rPr lang="en-US" sz="2000">
                <a:solidFill>
                  <a:srgbClr val="FFFFFF"/>
                </a:solidFill>
                <a:latin typeface="Quicksand"/>
              </a:rPr>
              <a:t>“In the middle of class, received a security email about some data breach and they needed to secure the student account. The email asked to verify and make sure to follow instructions”</a:t>
            </a:r>
          </a:p>
          <a:p>
            <a:pPr marL="431801" lvl="1" indent="-215900">
              <a:lnSpc>
                <a:spcPts val="3240"/>
              </a:lnSpc>
              <a:buFont typeface="Arial"/>
              <a:buChar char="•"/>
            </a:pPr>
            <a:r>
              <a:rPr lang="en-US" sz="2000">
                <a:solidFill>
                  <a:srgbClr val="FFFFFF"/>
                </a:solidFill>
                <a:latin typeface="Quicksand"/>
              </a:rPr>
              <a:t>The student was not so mindful, windows opened on the side, clicked link that opened a page that was “very professional looking”</a:t>
            </a:r>
          </a:p>
          <a:p>
            <a:pPr marL="431801" lvl="1" indent="-215900">
              <a:lnSpc>
                <a:spcPts val="3240"/>
              </a:lnSpc>
              <a:buFont typeface="Arial"/>
              <a:buChar char="•"/>
            </a:pPr>
            <a:r>
              <a:rPr lang="en-US" sz="2000">
                <a:solidFill>
                  <a:srgbClr val="FFFFFF"/>
                </a:solidFill>
                <a:latin typeface="Quicksand"/>
              </a:rPr>
              <a:t>The sender has legitimate domain name as webmail.uwinnipeg.ca</a:t>
            </a:r>
          </a:p>
          <a:p>
            <a:pPr marL="431801" lvl="1" indent="-215900">
              <a:lnSpc>
                <a:spcPts val="3240"/>
              </a:lnSpc>
              <a:buFont typeface="Arial"/>
              <a:buChar char="•"/>
            </a:pPr>
            <a:r>
              <a:rPr lang="en-US" sz="2000">
                <a:solidFill>
                  <a:srgbClr val="FFFFFF"/>
                </a:solidFill>
                <a:latin typeface="Quicksand"/>
              </a:rPr>
              <a:t>The student logged in and gave out their password then got logged out of Web Advisor, Nexus and University email.</a:t>
            </a:r>
          </a:p>
          <a:p>
            <a:pPr marL="431801" lvl="1" indent="-215900">
              <a:lnSpc>
                <a:spcPts val="3240"/>
              </a:lnSpc>
              <a:buFont typeface="Arial"/>
              <a:buChar char="•"/>
            </a:pPr>
            <a:r>
              <a:rPr lang="en-US" sz="2000">
                <a:solidFill>
                  <a:srgbClr val="FFFFFF"/>
                </a:solidFill>
                <a:latin typeface="Quicksand"/>
              </a:rPr>
              <a:t>“Got sign out from my service and The U of W student email got used for further phishing attacks. I only know of it because my friend texted me and asked yo is this you?”</a:t>
            </a:r>
          </a:p>
          <a:p>
            <a:pPr marL="431801" lvl="1" indent="-215900">
              <a:lnSpc>
                <a:spcPts val="3240"/>
              </a:lnSpc>
              <a:buFont typeface="Arial"/>
              <a:buChar char="•"/>
            </a:pPr>
            <a:r>
              <a:rPr lang="en-US" sz="2000">
                <a:solidFill>
                  <a:srgbClr val="FFFFFF"/>
                </a:solidFill>
                <a:latin typeface="Quicksand"/>
              </a:rPr>
              <a:t>The Student’s email was compromised and they used personal email to reach out to ACS department</a:t>
            </a:r>
          </a:p>
          <a:p>
            <a:pPr marL="431801" lvl="1" indent="-215900">
              <a:lnSpc>
                <a:spcPts val="3240"/>
              </a:lnSpc>
              <a:buFont typeface="Arial"/>
              <a:buChar char="•"/>
            </a:pPr>
            <a:r>
              <a:rPr lang="en-US" sz="2000">
                <a:solidFill>
                  <a:srgbClr val="FFFFFF"/>
                </a:solidFill>
                <a:latin typeface="Quicksand"/>
              </a:rPr>
              <a:t>15 minutes response time and help personnel did something on ACS end</a:t>
            </a:r>
          </a:p>
          <a:p>
            <a:pPr marL="431801" lvl="1" indent="-215900">
              <a:lnSpc>
                <a:spcPts val="3240"/>
              </a:lnSpc>
              <a:buFont typeface="Arial"/>
              <a:buChar char="•"/>
            </a:pPr>
            <a:r>
              <a:rPr lang="en-US" sz="2000">
                <a:solidFill>
                  <a:srgbClr val="FFFFFF"/>
                </a:solidFill>
                <a:latin typeface="Quicksand"/>
              </a:rPr>
              <a:t>Asked to log in with a new password </a:t>
            </a:r>
          </a:p>
          <a:p>
            <a:pPr marL="431801" lvl="1" indent="-215900">
              <a:lnSpc>
                <a:spcPts val="3240"/>
              </a:lnSpc>
              <a:buFont typeface="Arial"/>
              <a:buChar char="•"/>
            </a:pPr>
            <a:r>
              <a:rPr lang="en-US" sz="2000">
                <a:solidFill>
                  <a:srgbClr val="FFFFFF"/>
                </a:solidFill>
                <a:latin typeface="Quicksand"/>
              </a:rPr>
              <a:t>The entire thing was done in 30 to 40 minutes, resetting password took 30 minutes</a:t>
            </a:r>
          </a:p>
          <a:p>
            <a:pPr marL="431801" lvl="1" indent="-215900">
              <a:lnSpc>
                <a:spcPts val="3240"/>
              </a:lnSpc>
              <a:buFont typeface="Arial"/>
              <a:buChar char="•"/>
            </a:pPr>
            <a:r>
              <a:rPr lang="en-US" sz="2000">
                <a:solidFill>
                  <a:srgbClr val="FFFFFF"/>
                </a:solidFill>
                <a:latin typeface="Quicksand"/>
              </a:rPr>
              <a:t>50 minutes total to recover from the incident</a:t>
            </a:r>
          </a:p>
          <a:p>
            <a:pPr>
              <a:lnSpc>
                <a:spcPts val="3240"/>
              </a:lnSpc>
            </a:pPr>
            <a:endParaRPr lang="en-US" sz="2000">
              <a:solidFill>
                <a:srgbClr val="FFFFFF"/>
              </a:solidFill>
              <a:latin typeface="Quicksand"/>
            </a:endParaRPr>
          </a:p>
        </p:txBody>
      </p:sp>
      <p:sp>
        <p:nvSpPr>
          <p:cNvPr id="8" name="TextBox 8"/>
          <p:cNvSpPr txBox="1"/>
          <p:nvPr/>
        </p:nvSpPr>
        <p:spPr>
          <a:xfrm>
            <a:off x="17045226" y="9163050"/>
            <a:ext cx="776168"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4903657" y="0"/>
            <a:ext cx="13384343" cy="10287000"/>
          </a:xfrm>
          <a:custGeom>
            <a:avLst/>
            <a:gdLst/>
            <a:ahLst/>
            <a:cxnLst/>
            <a:rect l="l" t="t" r="r" b="b"/>
            <a:pathLst>
              <a:path w="13384343" h="10287000">
                <a:moveTo>
                  <a:pt x="0" y="0"/>
                </a:moveTo>
                <a:lnTo>
                  <a:pt x="13384343" y="0"/>
                </a:lnTo>
                <a:lnTo>
                  <a:pt x="13384343" y="10287000"/>
                </a:lnTo>
                <a:lnTo>
                  <a:pt x="0" y="10287000"/>
                </a:lnTo>
                <a:lnTo>
                  <a:pt x="0" y="0"/>
                </a:lnTo>
                <a:close/>
              </a:path>
            </a:pathLst>
          </a:custGeom>
          <a:blipFill>
            <a:blip r:embed="rId2"/>
            <a:stretch>
              <a:fillRect/>
            </a:stretch>
          </a:blipFill>
        </p:spPr>
      </p:sp>
      <p:sp>
        <p:nvSpPr>
          <p:cNvPr id="3" name="TextBox 3"/>
          <p:cNvSpPr txBox="1"/>
          <p:nvPr/>
        </p:nvSpPr>
        <p:spPr>
          <a:xfrm>
            <a:off x="1028700" y="923925"/>
            <a:ext cx="5558293" cy="263525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HIGH LEVEL NETWORK DIAGRAM</a:t>
            </a:r>
          </a:p>
        </p:txBody>
      </p:sp>
      <p:sp>
        <p:nvSpPr>
          <p:cNvPr id="4" name="TextBox 4"/>
          <p:cNvSpPr txBox="1"/>
          <p:nvPr/>
        </p:nvSpPr>
        <p:spPr>
          <a:xfrm>
            <a:off x="17092136" y="9163050"/>
            <a:ext cx="682347"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4898036" y="0"/>
            <a:ext cx="13389964" cy="10287000"/>
          </a:xfrm>
          <a:custGeom>
            <a:avLst/>
            <a:gdLst/>
            <a:ahLst/>
            <a:cxnLst/>
            <a:rect l="l" t="t" r="r" b="b"/>
            <a:pathLst>
              <a:path w="13389964" h="10287000">
                <a:moveTo>
                  <a:pt x="0" y="0"/>
                </a:moveTo>
                <a:lnTo>
                  <a:pt x="13389964" y="0"/>
                </a:lnTo>
                <a:lnTo>
                  <a:pt x="13389964" y="10287000"/>
                </a:lnTo>
                <a:lnTo>
                  <a:pt x="0" y="10287000"/>
                </a:lnTo>
                <a:lnTo>
                  <a:pt x="0" y="0"/>
                </a:lnTo>
                <a:close/>
              </a:path>
            </a:pathLst>
          </a:custGeom>
          <a:blipFill>
            <a:blip r:embed="rId2"/>
            <a:stretch>
              <a:fillRect/>
            </a:stretch>
          </a:blipFill>
        </p:spPr>
      </p:sp>
      <p:sp>
        <p:nvSpPr>
          <p:cNvPr id="3" name="TextBox 3"/>
          <p:cNvSpPr txBox="1"/>
          <p:nvPr/>
        </p:nvSpPr>
        <p:spPr>
          <a:xfrm>
            <a:off x="1028700" y="923925"/>
            <a:ext cx="5397800" cy="1749425"/>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THREAT MODEL DIAGRAM</a:t>
            </a:r>
          </a:p>
        </p:txBody>
      </p:sp>
      <p:sp>
        <p:nvSpPr>
          <p:cNvPr id="4" name="TextBox 4"/>
          <p:cNvSpPr txBox="1"/>
          <p:nvPr/>
        </p:nvSpPr>
        <p:spPr>
          <a:xfrm>
            <a:off x="17057132" y="9163050"/>
            <a:ext cx="752356"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0283490" y="1028700"/>
            <a:ext cx="5992153" cy="1808046"/>
          </a:xfrm>
          <a:custGeom>
            <a:avLst/>
            <a:gdLst/>
            <a:ahLst/>
            <a:cxnLst/>
            <a:rect l="l" t="t" r="r" b="b"/>
            <a:pathLst>
              <a:path w="5992153" h="1808046">
                <a:moveTo>
                  <a:pt x="0" y="0"/>
                </a:moveTo>
                <a:lnTo>
                  <a:pt x="5992153" y="0"/>
                </a:lnTo>
                <a:lnTo>
                  <a:pt x="5992153" y="1808046"/>
                </a:lnTo>
                <a:lnTo>
                  <a:pt x="0" y="1808046"/>
                </a:lnTo>
                <a:lnTo>
                  <a:pt x="0" y="0"/>
                </a:lnTo>
                <a:close/>
              </a:path>
            </a:pathLst>
          </a:custGeom>
          <a:blipFill>
            <a:blip r:embed="rId2"/>
            <a:stretch>
              <a:fillRect/>
            </a:stretch>
          </a:blipFill>
        </p:spPr>
      </p:sp>
      <p:sp>
        <p:nvSpPr>
          <p:cNvPr id="3" name="TextBox 3"/>
          <p:cNvSpPr txBox="1"/>
          <p:nvPr/>
        </p:nvSpPr>
        <p:spPr>
          <a:xfrm>
            <a:off x="1219200" y="1639016"/>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ABSTRACT</a:t>
            </a:r>
          </a:p>
        </p:txBody>
      </p:sp>
      <p:sp>
        <p:nvSpPr>
          <p:cNvPr id="4" name="TextBox 4"/>
          <p:cNvSpPr txBox="1"/>
          <p:nvPr/>
        </p:nvSpPr>
        <p:spPr>
          <a:xfrm>
            <a:off x="1219200" y="3228975"/>
            <a:ext cx="13723314" cy="6029325"/>
          </a:xfrm>
          <a:prstGeom prst="rect">
            <a:avLst/>
          </a:prstGeom>
        </p:spPr>
        <p:txBody>
          <a:bodyPr lIns="0" tIns="0" rIns="0" bIns="0" rtlCol="0" anchor="t">
            <a:spAutoFit/>
          </a:bodyPr>
          <a:lstStyle/>
          <a:p>
            <a:pPr>
              <a:lnSpc>
                <a:spcPts val="4049"/>
              </a:lnSpc>
            </a:pPr>
            <a:r>
              <a:rPr lang="en-US" sz="2499">
                <a:solidFill>
                  <a:srgbClr val="3139A8"/>
                </a:solidFill>
                <a:latin typeface="Quicksand Medium"/>
              </a:rPr>
              <a:t>The Applied Computer Science Department at the University of Winnipeg is grappling with heightened cybersecurity threats, an issue that is increasingly prevalent in the open and interconnected realm of higher education. This research presents an investigation into current cybersecurity protocols, highlighting a 44% surge in attacks since 2022, the exploitation of social trust via phishing, and a critical shortage of cybersecurity expertise. Interviews with the university community reveal awareness but also a concerning gap in effective cybersecurity management and policy execution, exacerbated by the BYOD trend and rising IoT use. The study advises bolstering defenses through targeted employee training and a holistic cultural shift towards prioritized cybersecurity, supported by case studies that reveal the severe consequences of breaches in other universities. The urgency for improved security measures is emphasized, with a recommendation for more inclusive future research to better understand and respond to these evolving cyber challenges</a:t>
            </a:r>
          </a:p>
        </p:txBody>
      </p:sp>
      <p:sp>
        <p:nvSpPr>
          <p:cNvPr id="5" name="TextBox 5"/>
          <p:cNvSpPr txBox="1"/>
          <p:nvPr/>
        </p:nvSpPr>
        <p:spPr>
          <a:xfrm>
            <a:off x="17259300" y="9163050"/>
            <a:ext cx="348020"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4035275" y="1787525"/>
            <a:ext cx="10217451" cy="8028939"/>
          </a:xfrm>
          <a:custGeom>
            <a:avLst/>
            <a:gdLst/>
            <a:ahLst/>
            <a:cxnLst/>
            <a:rect l="l" t="t" r="r" b="b"/>
            <a:pathLst>
              <a:path w="10217451" h="8028939">
                <a:moveTo>
                  <a:pt x="0" y="0"/>
                </a:moveTo>
                <a:lnTo>
                  <a:pt x="10217450" y="0"/>
                </a:lnTo>
                <a:lnTo>
                  <a:pt x="10217450" y="8028939"/>
                </a:lnTo>
                <a:lnTo>
                  <a:pt x="0" y="8028939"/>
                </a:lnTo>
                <a:lnTo>
                  <a:pt x="0" y="0"/>
                </a:lnTo>
                <a:close/>
              </a:path>
            </a:pathLst>
          </a:custGeom>
          <a:blipFill>
            <a:blip r:embed="rId2"/>
            <a:stretch>
              <a:fillRect/>
            </a:stretch>
          </a:blipFill>
        </p:spPr>
      </p:sp>
      <p:sp>
        <p:nvSpPr>
          <p:cNvPr id="3" name="TextBox 3"/>
          <p:cNvSpPr txBox="1"/>
          <p:nvPr/>
        </p:nvSpPr>
        <p:spPr>
          <a:xfrm>
            <a:off x="5529397" y="923925"/>
            <a:ext cx="7612737"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THREAT MODEL DIAGRAM</a:t>
            </a:r>
          </a:p>
        </p:txBody>
      </p:sp>
      <p:sp>
        <p:nvSpPr>
          <p:cNvPr id="4" name="TextBox 4"/>
          <p:cNvSpPr txBox="1"/>
          <p:nvPr/>
        </p:nvSpPr>
        <p:spPr>
          <a:xfrm>
            <a:off x="17046178" y="9163050"/>
            <a:ext cx="774263"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3443752" y="3730967"/>
            <a:ext cx="11400496" cy="5138445"/>
          </a:xfrm>
          <a:custGeom>
            <a:avLst/>
            <a:gdLst/>
            <a:ahLst/>
            <a:cxnLst/>
            <a:rect l="l" t="t" r="r" b="b"/>
            <a:pathLst>
              <a:path w="11400496" h="5138445">
                <a:moveTo>
                  <a:pt x="0" y="0"/>
                </a:moveTo>
                <a:lnTo>
                  <a:pt x="11400496" y="0"/>
                </a:lnTo>
                <a:lnTo>
                  <a:pt x="11400496" y="5138445"/>
                </a:lnTo>
                <a:lnTo>
                  <a:pt x="0" y="5138445"/>
                </a:lnTo>
                <a:lnTo>
                  <a:pt x="0" y="0"/>
                </a:lnTo>
                <a:close/>
              </a:path>
            </a:pathLst>
          </a:custGeom>
          <a:blipFill>
            <a:blip r:embed="rId2"/>
            <a:stretch>
              <a:fillRect/>
            </a:stretch>
          </a:blipFill>
        </p:spPr>
      </p:sp>
      <p:sp>
        <p:nvSpPr>
          <p:cNvPr id="3" name="TextBox 3"/>
          <p:cNvSpPr txBox="1"/>
          <p:nvPr/>
        </p:nvSpPr>
        <p:spPr>
          <a:xfrm>
            <a:off x="6151022" y="923925"/>
            <a:ext cx="6369487"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THREAT EVALUATION</a:t>
            </a:r>
          </a:p>
        </p:txBody>
      </p:sp>
      <p:sp>
        <p:nvSpPr>
          <p:cNvPr id="4" name="TextBox 4"/>
          <p:cNvSpPr txBox="1"/>
          <p:nvPr/>
        </p:nvSpPr>
        <p:spPr>
          <a:xfrm>
            <a:off x="1028700" y="2382609"/>
            <a:ext cx="3725228" cy="533400"/>
          </a:xfrm>
          <a:prstGeom prst="rect">
            <a:avLst/>
          </a:prstGeom>
        </p:spPr>
        <p:txBody>
          <a:bodyPr lIns="0" tIns="0" rIns="0" bIns="0" rtlCol="0" anchor="t">
            <a:spAutoFit/>
          </a:bodyPr>
          <a:lstStyle/>
          <a:p>
            <a:pPr algn="ctr">
              <a:lnSpc>
                <a:spcPts val="4200"/>
              </a:lnSpc>
            </a:pPr>
            <a:r>
              <a:rPr lang="en-US" sz="3000">
                <a:solidFill>
                  <a:srgbClr val="5383FF"/>
                </a:solidFill>
                <a:latin typeface="Arimo Bold"/>
              </a:rPr>
              <a:t>LIKELIHOOD TABLE</a:t>
            </a:r>
          </a:p>
        </p:txBody>
      </p:sp>
      <p:sp>
        <p:nvSpPr>
          <p:cNvPr id="5" name="TextBox 5"/>
          <p:cNvSpPr txBox="1"/>
          <p:nvPr/>
        </p:nvSpPr>
        <p:spPr>
          <a:xfrm>
            <a:off x="17018972" y="9163050"/>
            <a:ext cx="828675"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5436609" y="3226524"/>
            <a:ext cx="7798315" cy="7060476"/>
          </a:xfrm>
          <a:custGeom>
            <a:avLst/>
            <a:gdLst/>
            <a:ahLst/>
            <a:cxnLst/>
            <a:rect l="l" t="t" r="r" b="b"/>
            <a:pathLst>
              <a:path w="7798315" h="7060476">
                <a:moveTo>
                  <a:pt x="0" y="0"/>
                </a:moveTo>
                <a:lnTo>
                  <a:pt x="7798314" y="0"/>
                </a:lnTo>
                <a:lnTo>
                  <a:pt x="7798314" y="7060476"/>
                </a:lnTo>
                <a:lnTo>
                  <a:pt x="0" y="7060476"/>
                </a:lnTo>
                <a:lnTo>
                  <a:pt x="0" y="0"/>
                </a:lnTo>
                <a:close/>
              </a:path>
            </a:pathLst>
          </a:custGeom>
          <a:blipFill>
            <a:blip r:embed="rId2"/>
            <a:stretch>
              <a:fillRect r="-475"/>
            </a:stretch>
          </a:blipFill>
        </p:spPr>
      </p:sp>
      <p:sp>
        <p:nvSpPr>
          <p:cNvPr id="3" name="TextBox 3"/>
          <p:cNvSpPr txBox="1"/>
          <p:nvPr/>
        </p:nvSpPr>
        <p:spPr>
          <a:xfrm>
            <a:off x="6151022" y="923925"/>
            <a:ext cx="6369487"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THREAT EVALUATION</a:t>
            </a:r>
          </a:p>
        </p:txBody>
      </p:sp>
      <p:sp>
        <p:nvSpPr>
          <p:cNvPr id="4" name="TextBox 4"/>
          <p:cNvSpPr txBox="1"/>
          <p:nvPr/>
        </p:nvSpPr>
        <p:spPr>
          <a:xfrm>
            <a:off x="1028700" y="2185726"/>
            <a:ext cx="4614862" cy="533400"/>
          </a:xfrm>
          <a:prstGeom prst="rect">
            <a:avLst/>
          </a:prstGeom>
        </p:spPr>
        <p:txBody>
          <a:bodyPr lIns="0" tIns="0" rIns="0" bIns="0" rtlCol="0" anchor="t">
            <a:spAutoFit/>
          </a:bodyPr>
          <a:lstStyle/>
          <a:p>
            <a:pPr algn="ctr">
              <a:lnSpc>
                <a:spcPts val="4200"/>
              </a:lnSpc>
            </a:pPr>
            <a:r>
              <a:rPr lang="en-US" sz="3000">
                <a:solidFill>
                  <a:srgbClr val="5383FF"/>
                </a:solidFill>
                <a:latin typeface="Arimo Bold"/>
              </a:rPr>
              <a:t>CONSEQUENCES TABLE</a:t>
            </a:r>
          </a:p>
        </p:txBody>
      </p:sp>
      <p:sp>
        <p:nvSpPr>
          <p:cNvPr id="5" name="TextBox 5"/>
          <p:cNvSpPr txBox="1"/>
          <p:nvPr/>
        </p:nvSpPr>
        <p:spPr>
          <a:xfrm>
            <a:off x="17075348" y="9163050"/>
            <a:ext cx="715923"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2749098" y="3273766"/>
            <a:ext cx="12789805" cy="5984534"/>
          </a:xfrm>
          <a:custGeom>
            <a:avLst/>
            <a:gdLst/>
            <a:ahLst/>
            <a:cxnLst/>
            <a:rect l="l" t="t" r="r" b="b"/>
            <a:pathLst>
              <a:path w="12789805" h="5984534">
                <a:moveTo>
                  <a:pt x="0" y="0"/>
                </a:moveTo>
                <a:lnTo>
                  <a:pt x="12789804" y="0"/>
                </a:lnTo>
                <a:lnTo>
                  <a:pt x="12789804" y="5984534"/>
                </a:lnTo>
                <a:lnTo>
                  <a:pt x="0" y="5984534"/>
                </a:lnTo>
                <a:lnTo>
                  <a:pt x="0" y="0"/>
                </a:lnTo>
                <a:close/>
              </a:path>
            </a:pathLst>
          </a:custGeom>
          <a:blipFill>
            <a:blip r:embed="rId2"/>
            <a:stretch>
              <a:fillRect/>
            </a:stretch>
          </a:blipFill>
        </p:spPr>
      </p:sp>
      <p:sp>
        <p:nvSpPr>
          <p:cNvPr id="3" name="TextBox 3"/>
          <p:cNvSpPr txBox="1"/>
          <p:nvPr/>
        </p:nvSpPr>
        <p:spPr>
          <a:xfrm>
            <a:off x="6151022" y="923925"/>
            <a:ext cx="6369487"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THREAT EVALUATION</a:t>
            </a:r>
          </a:p>
        </p:txBody>
      </p:sp>
      <p:sp>
        <p:nvSpPr>
          <p:cNvPr id="4" name="TextBox 4"/>
          <p:cNvSpPr txBox="1"/>
          <p:nvPr/>
        </p:nvSpPr>
        <p:spPr>
          <a:xfrm>
            <a:off x="1028700" y="2062674"/>
            <a:ext cx="2476500" cy="533400"/>
          </a:xfrm>
          <a:prstGeom prst="rect">
            <a:avLst/>
          </a:prstGeom>
        </p:spPr>
        <p:txBody>
          <a:bodyPr lIns="0" tIns="0" rIns="0" bIns="0" rtlCol="0" anchor="t">
            <a:spAutoFit/>
          </a:bodyPr>
          <a:lstStyle/>
          <a:p>
            <a:pPr algn="ctr">
              <a:lnSpc>
                <a:spcPts val="4200"/>
              </a:lnSpc>
            </a:pPr>
            <a:r>
              <a:rPr lang="en-US" sz="3000">
                <a:solidFill>
                  <a:srgbClr val="5383FF"/>
                </a:solidFill>
                <a:latin typeface="Arimo Bold"/>
              </a:rPr>
              <a:t>RISK MATRIX</a:t>
            </a:r>
          </a:p>
        </p:txBody>
      </p:sp>
      <p:sp>
        <p:nvSpPr>
          <p:cNvPr id="5" name="TextBox 5"/>
          <p:cNvSpPr txBox="1"/>
          <p:nvPr/>
        </p:nvSpPr>
        <p:spPr>
          <a:xfrm>
            <a:off x="17054274" y="9163050"/>
            <a:ext cx="758071"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3581934" y="2999990"/>
            <a:ext cx="11124133" cy="5763645"/>
          </a:xfrm>
          <a:custGeom>
            <a:avLst/>
            <a:gdLst/>
            <a:ahLst/>
            <a:cxnLst/>
            <a:rect l="l" t="t" r="r" b="b"/>
            <a:pathLst>
              <a:path w="11124133" h="5763645">
                <a:moveTo>
                  <a:pt x="0" y="0"/>
                </a:moveTo>
                <a:lnTo>
                  <a:pt x="11124132" y="0"/>
                </a:lnTo>
                <a:lnTo>
                  <a:pt x="11124132" y="5763645"/>
                </a:lnTo>
                <a:lnTo>
                  <a:pt x="0" y="5763645"/>
                </a:lnTo>
                <a:lnTo>
                  <a:pt x="0" y="0"/>
                </a:lnTo>
                <a:close/>
              </a:path>
            </a:pathLst>
          </a:custGeom>
          <a:blipFill>
            <a:blip r:embed="rId2"/>
            <a:stretch>
              <a:fillRect/>
            </a:stretch>
          </a:blipFill>
        </p:spPr>
      </p:sp>
      <p:sp>
        <p:nvSpPr>
          <p:cNvPr id="3" name="TextBox 3"/>
          <p:cNvSpPr txBox="1"/>
          <p:nvPr/>
        </p:nvSpPr>
        <p:spPr>
          <a:xfrm>
            <a:off x="6151022" y="923925"/>
            <a:ext cx="6369487"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THREAT EVALUATION</a:t>
            </a:r>
          </a:p>
        </p:txBody>
      </p:sp>
      <p:sp>
        <p:nvSpPr>
          <p:cNvPr id="4" name="TextBox 4"/>
          <p:cNvSpPr txBox="1"/>
          <p:nvPr/>
        </p:nvSpPr>
        <p:spPr>
          <a:xfrm>
            <a:off x="1028700" y="2111894"/>
            <a:ext cx="3725823" cy="533400"/>
          </a:xfrm>
          <a:prstGeom prst="rect">
            <a:avLst/>
          </a:prstGeom>
        </p:spPr>
        <p:txBody>
          <a:bodyPr lIns="0" tIns="0" rIns="0" bIns="0" rtlCol="0" anchor="t">
            <a:spAutoFit/>
          </a:bodyPr>
          <a:lstStyle/>
          <a:p>
            <a:pPr algn="ctr">
              <a:lnSpc>
                <a:spcPts val="4200"/>
              </a:lnSpc>
            </a:pPr>
            <a:r>
              <a:rPr lang="en-US" sz="3000">
                <a:solidFill>
                  <a:srgbClr val="5383FF"/>
                </a:solidFill>
                <a:latin typeface="Arimo Bold"/>
              </a:rPr>
              <a:t>RISK  LEVEL TABLE</a:t>
            </a:r>
          </a:p>
        </p:txBody>
      </p:sp>
      <p:sp>
        <p:nvSpPr>
          <p:cNvPr id="5" name="TextBox 5"/>
          <p:cNvSpPr txBox="1"/>
          <p:nvPr/>
        </p:nvSpPr>
        <p:spPr>
          <a:xfrm>
            <a:off x="17043916" y="9163050"/>
            <a:ext cx="778788"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028700" y="3361072"/>
            <a:ext cx="8115300" cy="4511262"/>
          </a:xfrm>
          <a:custGeom>
            <a:avLst/>
            <a:gdLst/>
            <a:ahLst/>
            <a:cxnLst/>
            <a:rect l="l" t="t" r="r" b="b"/>
            <a:pathLst>
              <a:path w="8115300" h="4511262">
                <a:moveTo>
                  <a:pt x="0" y="0"/>
                </a:moveTo>
                <a:lnTo>
                  <a:pt x="8115300" y="0"/>
                </a:lnTo>
                <a:lnTo>
                  <a:pt x="8115300" y="4511262"/>
                </a:lnTo>
                <a:lnTo>
                  <a:pt x="0" y="4511262"/>
                </a:lnTo>
                <a:lnTo>
                  <a:pt x="0" y="0"/>
                </a:lnTo>
                <a:close/>
              </a:path>
            </a:pathLst>
          </a:custGeom>
          <a:blipFill>
            <a:blip r:embed="rId2"/>
            <a:stretch>
              <a:fillRect/>
            </a:stretch>
          </a:blipFill>
        </p:spPr>
      </p:sp>
      <p:sp>
        <p:nvSpPr>
          <p:cNvPr id="3" name="Freeform 3"/>
          <p:cNvSpPr/>
          <p:nvPr/>
        </p:nvSpPr>
        <p:spPr>
          <a:xfrm>
            <a:off x="9503926" y="3336456"/>
            <a:ext cx="7755374" cy="4538859"/>
          </a:xfrm>
          <a:custGeom>
            <a:avLst/>
            <a:gdLst/>
            <a:ahLst/>
            <a:cxnLst/>
            <a:rect l="l" t="t" r="r" b="b"/>
            <a:pathLst>
              <a:path w="7755374" h="4538859">
                <a:moveTo>
                  <a:pt x="0" y="0"/>
                </a:moveTo>
                <a:lnTo>
                  <a:pt x="7755374" y="0"/>
                </a:lnTo>
                <a:lnTo>
                  <a:pt x="7755374" y="4538859"/>
                </a:lnTo>
                <a:lnTo>
                  <a:pt x="0" y="4538859"/>
                </a:lnTo>
                <a:lnTo>
                  <a:pt x="0" y="0"/>
                </a:lnTo>
                <a:close/>
              </a:path>
            </a:pathLst>
          </a:custGeom>
          <a:blipFill>
            <a:blip r:embed="rId3"/>
            <a:stretch>
              <a:fillRect/>
            </a:stretch>
          </a:blipFill>
        </p:spPr>
      </p:sp>
      <p:sp>
        <p:nvSpPr>
          <p:cNvPr id="4" name="TextBox 4"/>
          <p:cNvSpPr txBox="1"/>
          <p:nvPr/>
        </p:nvSpPr>
        <p:spPr>
          <a:xfrm>
            <a:off x="6151022" y="923925"/>
            <a:ext cx="6369487"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THREAT EVALUATION</a:t>
            </a:r>
          </a:p>
        </p:txBody>
      </p:sp>
      <p:sp>
        <p:nvSpPr>
          <p:cNvPr id="5" name="TextBox 5"/>
          <p:cNvSpPr txBox="1"/>
          <p:nvPr/>
        </p:nvSpPr>
        <p:spPr>
          <a:xfrm>
            <a:off x="1318617" y="2111894"/>
            <a:ext cx="3069788" cy="533400"/>
          </a:xfrm>
          <a:prstGeom prst="rect">
            <a:avLst/>
          </a:prstGeom>
        </p:spPr>
        <p:txBody>
          <a:bodyPr lIns="0" tIns="0" rIns="0" bIns="0" rtlCol="0" anchor="t">
            <a:spAutoFit/>
          </a:bodyPr>
          <a:lstStyle/>
          <a:p>
            <a:pPr algn="ctr">
              <a:lnSpc>
                <a:spcPts val="4200"/>
              </a:lnSpc>
            </a:pPr>
            <a:r>
              <a:rPr lang="en-US" sz="3000">
                <a:solidFill>
                  <a:srgbClr val="5383FF"/>
                </a:solidFill>
                <a:latin typeface="Arimo Bold"/>
              </a:rPr>
              <a:t>RISK  REGISTRY</a:t>
            </a:r>
          </a:p>
        </p:txBody>
      </p:sp>
      <p:sp>
        <p:nvSpPr>
          <p:cNvPr id="6" name="TextBox 6"/>
          <p:cNvSpPr txBox="1"/>
          <p:nvPr/>
        </p:nvSpPr>
        <p:spPr>
          <a:xfrm>
            <a:off x="17050703" y="9163050"/>
            <a:ext cx="765215"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90147"/>
        </a:solidFill>
        <a:effectLst/>
      </p:bgPr>
    </p:bg>
    <p:spTree>
      <p:nvGrpSpPr>
        <p:cNvPr id="1" name=""/>
        <p:cNvGrpSpPr/>
        <p:nvPr/>
      </p:nvGrpSpPr>
      <p:grpSpPr>
        <a:xfrm>
          <a:off x="0" y="0"/>
          <a:ext cx="0" cy="0"/>
          <a:chOff x="0" y="0"/>
          <a:chExt cx="0" cy="0"/>
        </a:xfrm>
      </p:grpSpPr>
      <p:sp>
        <p:nvSpPr>
          <p:cNvPr id="2" name="Freeform 2"/>
          <p:cNvSpPr/>
          <p:nvPr/>
        </p:nvSpPr>
        <p:spPr>
          <a:xfrm>
            <a:off x="1028700" y="2903552"/>
            <a:ext cx="3577824" cy="2732156"/>
          </a:xfrm>
          <a:custGeom>
            <a:avLst/>
            <a:gdLst/>
            <a:ahLst/>
            <a:cxnLst/>
            <a:rect l="l" t="t" r="r" b="b"/>
            <a:pathLst>
              <a:path w="3577824" h="2732156">
                <a:moveTo>
                  <a:pt x="0" y="0"/>
                </a:moveTo>
                <a:lnTo>
                  <a:pt x="3577824" y="0"/>
                </a:lnTo>
                <a:lnTo>
                  <a:pt x="3577824" y="2732156"/>
                </a:lnTo>
                <a:lnTo>
                  <a:pt x="0" y="2732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11509" y="2903552"/>
            <a:ext cx="2799212" cy="2732156"/>
          </a:xfrm>
          <a:custGeom>
            <a:avLst/>
            <a:gdLst/>
            <a:ahLst/>
            <a:cxnLst/>
            <a:rect l="l" t="t" r="r" b="b"/>
            <a:pathLst>
              <a:path w="2799212" h="2732156">
                <a:moveTo>
                  <a:pt x="0" y="0"/>
                </a:moveTo>
                <a:lnTo>
                  <a:pt x="2799211" y="0"/>
                </a:lnTo>
                <a:lnTo>
                  <a:pt x="2799211" y="2732156"/>
                </a:lnTo>
                <a:lnTo>
                  <a:pt x="0" y="2732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370357" y="2903552"/>
            <a:ext cx="2990048" cy="2732156"/>
          </a:xfrm>
          <a:custGeom>
            <a:avLst/>
            <a:gdLst/>
            <a:ahLst/>
            <a:cxnLst/>
            <a:rect l="l" t="t" r="r" b="b"/>
            <a:pathLst>
              <a:path w="2990048" h="2732156">
                <a:moveTo>
                  <a:pt x="0" y="0"/>
                </a:moveTo>
                <a:lnTo>
                  <a:pt x="2990048" y="0"/>
                </a:lnTo>
                <a:lnTo>
                  <a:pt x="2990048" y="2732156"/>
                </a:lnTo>
                <a:lnTo>
                  <a:pt x="0" y="2732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486787" y="2903552"/>
            <a:ext cx="2458941" cy="2732156"/>
          </a:xfrm>
          <a:custGeom>
            <a:avLst/>
            <a:gdLst/>
            <a:ahLst/>
            <a:cxnLst/>
            <a:rect l="l" t="t" r="r" b="b"/>
            <a:pathLst>
              <a:path w="2458941" h="2732156">
                <a:moveTo>
                  <a:pt x="0" y="0"/>
                </a:moveTo>
                <a:lnTo>
                  <a:pt x="2458941" y="0"/>
                </a:lnTo>
                <a:lnTo>
                  <a:pt x="2458941" y="2732156"/>
                </a:lnTo>
                <a:lnTo>
                  <a:pt x="0" y="27321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683596" y="666750"/>
            <a:ext cx="11240743" cy="742950"/>
          </a:xfrm>
          <a:prstGeom prst="rect">
            <a:avLst/>
          </a:prstGeom>
        </p:spPr>
        <p:txBody>
          <a:bodyPr lIns="0" tIns="0" rIns="0" bIns="0" rtlCol="0" anchor="t">
            <a:spAutoFit/>
          </a:bodyPr>
          <a:lstStyle/>
          <a:p>
            <a:pPr marL="0" lvl="0" indent="0">
              <a:lnSpc>
                <a:spcPts val="5700"/>
              </a:lnSpc>
            </a:pPr>
            <a:r>
              <a:rPr lang="en-US" sz="5000" spc="-210">
                <a:solidFill>
                  <a:srgbClr val="FFFFFF"/>
                </a:solidFill>
                <a:latin typeface="Be Vietnam Ultra-Bold"/>
              </a:rPr>
              <a:t>IDENTIFIED VULNERABILITIES AND RISKS</a:t>
            </a:r>
          </a:p>
        </p:txBody>
      </p:sp>
      <p:sp>
        <p:nvSpPr>
          <p:cNvPr id="7" name="TextBox 7"/>
          <p:cNvSpPr txBox="1"/>
          <p:nvPr/>
        </p:nvSpPr>
        <p:spPr>
          <a:xfrm>
            <a:off x="1207649" y="6053525"/>
            <a:ext cx="3219926" cy="422275"/>
          </a:xfrm>
          <a:prstGeom prst="rect">
            <a:avLst/>
          </a:prstGeom>
        </p:spPr>
        <p:txBody>
          <a:bodyPr lIns="0" tIns="0" rIns="0" bIns="0" rtlCol="0" anchor="t">
            <a:spAutoFit/>
          </a:bodyPr>
          <a:lstStyle/>
          <a:p>
            <a:pPr algn="ctr">
              <a:lnSpc>
                <a:spcPts val="3499"/>
              </a:lnSpc>
            </a:pPr>
            <a:r>
              <a:rPr lang="en-US" sz="2499">
                <a:solidFill>
                  <a:srgbClr val="FD696E"/>
                </a:solidFill>
                <a:latin typeface="Canva Sans Bold"/>
              </a:rPr>
              <a:t>PHYSICAL SECURITY</a:t>
            </a:r>
          </a:p>
        </p:txBody>
      </p:sp>
      <p:sp>
        <p:nvSpPr>
          <p:cNvPr id="8" name="TextBox 8"/>
          <p:cNvSpPr txBox="1"/>
          <p:nvPr/>
        </p:nvSpPr>
        <p:spPr>
          <a:xfrm>
            <a:off x="5378254" y="6053525"/>
            <a:ext cx="3865721" cy="422275"/>
          </a:xfrm>
          <a:prstGeom prst="rect">
            <a:avLst/>
          </a:prstGeom>
        </p:spPr>
        <p:txBody>
          <a:bodyPr lIns="0" tIns="0" rIns="0" bIns="0" rtlCol="0" anchor="t">
            <a:spAutoFit/>
          </a:bodyPr>
          <a:lstStyle/>
          <a:p>
            <a:pPr algn="ctr">
              <a:lnSpc>
                <a:spcPts val="3499"/>
              </a:lnSpc>
            </a:pPr>
            <a:r>
              <a:rPr lang="en-US" sz="2499">
                <a:solidFill>
                  <a:srgbClr val="FD696E"/>
                </a:solidFill>
                <a:latin typeface="Canva Sans Bold"/>
              </a:rPr>
              <a:t>RESOURCE CONSTRAINT</a:t>
            </a:r>
          </a:p>
        </p:txBody>
      </p:sp>
      <p:sp>
        <p:nvSpPr>
          <p:cNvPr id="9" name="TextBox 9"/>
          <p:cNvSpPr txBox="1"/>
          <p:nvPr/>
        </p:nvSpPr>
        <p:spPr>
          <a:xfrm>
            <a:off x="9827369" y="5834450"/>
            <a:ext cx="4076024" cy="860425"/>
          </a:xfrm>
          <a:prstGeom prst="rect">
            <a:avLst/>
          </a:prstGeom>
        </p:spPr>
        <p:txBody>
          <a:bodyPr lIns="0" tIns="0" rIns="0" bIns="0" rtlCol="0" anchor="t">
            <a:spAutoFit/>
          </a:bodyPr>
          <a:lstStyle/>
          <a:p>
            <a:pPr algn="ctr">
              <a:lnSpc>
                <a:spcPts val="3499"/>
              </a:lnSpc>
            </a:pPr>
            <a:r>
              <a:rPr lang="en-US" sz="2499">
                <a:solidFill>
                  <a:srgbClr val="FD696E"/>
                </a:solidFill>
                <a:latin typeface="Canva Sans Bold"/>
              </a:rPr>
              <a:t>ADVANDED  PERSISTANT THREAT</a:t>
            </a:r>
          </a:p>
        </p:txBody>
      </p:sp>
      <p:sp>
        <p:nvSpPr>
          <p:cNvPr id="10" name="TextBox 10"/>
          <p:cNvSpPr txBox="1"/>
          <p:nvPr/>
        </p:nvSpPr>
        <p:spPr>
          <a:xfrm>
            <a:off x="13777281" y="5834450"/>
            <a:ext cx="4076024" cy="860425"/>
          </a:xfrm>
          <a:prstGeom prst="rect">
            <a:avLst/>
          </a:prstGeom>
        </p:spPr>
        <p:txBody>
          <a:bodyPr lIns="0" tIns="0" rIns="0" bIns="0" rtlCol="0" anchor="t">
            <a:spAutoFit/>
          </a:bodyPr>
          <a:lstStyle/>
          <a:p>
            <a:pPr algn="ctr">
              <a:lnSpc>
                <a:spcPts val="3499"/>
              </a:lnSpc>
            </a:pPr>
            <a:r>
              <a:rPr lang="en-US" sz="2499">
                <a:solidFill>
                  <a:srgbClr val="FD696E"/>
                </a:solidFill>
                <a:latin typeface="Canva Sans Bold"/>
              </a:rPr>
              <a:t>ZERO-DAY VUNERBILITIES</a:t>
            </a:r>
          </a:p>
        </p:txBody>
      </p:sp>
      <p:sp>
        <p:nvSpPr>
          <p:cNvPr id="11" name="TextBox 11"/>
          <p:cNvSpPr txBox="1"/>
          <p:nvPr/>
        </p:nvSpPr>
        <p:spPr>
          <a:xfrm>
            <a:off x="17050703" y="9163050"/>
            <a:ext cx="765215"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6C892"/>
                </a:solidFill>
                <a:latin typeface="Canva Sans Bold"/>
              </a:rPr>
              <a:t>25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0147"/>
        </a:solidFill>
        <a:effectLst/>
      </p:bgPr>
    </p:bg>
    <p:spTree>
      <p:nvGrpSpPr>
        <p:cNvPr id="1" name=""/>
        <p:cNvGrpSpPr/>
        <p:nvPr/>
      </p:nvGrpSpPr>
      <p:grpSpPr>
        <a:xfrm>
          <a:off x="0" y="0"/>
          <a:ext cx="0" cy="0"/>
          <a:chOff x="0" y="0"/>
          <a:chExt cx="0" cy="0"/>
        </a:xfrm>
      </p:grpSpPr>
      <p:sp>
        <p:nvSpPr>
          <p:cNvPr id="2" name="Freeform 2"/>
          <p:cNvSpPr/>
          <p:nvPr/>
        </p:nvSpPr>
        <p:spPr>
          <a:xfrm>
            <a:off x="1362217" y="2952773"/>
            <a:ext cx="1846561" cy="2732156"/>
          </a:xfrm>
          <a:custGeom>
            <a:avLst/>
            <a:gdLst/>
            <a:ahLst/>
            <a:cxnLst/>
            <a:rect l="l" t="t" r="r" b="b"/>
            <a:pathLst>
              <a:path w="1846561" h="2732156">
                <a:moveTo>
                  <a:pt x="0" y="0"/>
                </a:moveTo>
                <a:lnTo>
                  <a:pt x="1846560" y="0"/>
                </a:lnTo>
                <a:lnTo>
                  <a:pt x="1846560" y="2732156"/>
                </a:lnTo>
                <a:lnTo>
                  <a:pt x="0" y="2732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94272" y="2952773"/>
            <a:ext cx="2732156" cy="2732156"/>
          </a:xfrm>
          <a:custGeom>
            <a:avLst/>
            <a:gdLst/>
            <a:ahLst/>
            <a:cxnLst/>
            <a:rect l="l" t="t" r="r" b="b"/>
            <a:pathLst>
              <a:path w="2732156" h="2732156">
                <a:moveTo>
                  <a:pt x="0" y="0"/>
                </a:moveTo>
                <a:lnTo>
                  <a:pt x="2732157" y="0"/>
                </a:lnTo>
                <a:lnTo>
                  <a:pt x="2732157" y="2732156"/>
                </a:lnTo>
                <a:lnTo>
                  <a:pt x="0" y="2732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263815" y="2952773"/>
            <a:ext cx="3544071" cy="2732156"/>
          </a:xfrm>
          <a:custGeom>
            <a:avLst/>
            <a:gdLst/>
            <a:ahLst/>
            <a:cxnLst/>
            <a:rect l="l" t="t" r="r" b="b"/>
            <a:pathLst>
              <a:path w="3544071" h="2732156">
                <a:moveTo>
                  <a:pt x="0" y="0"/>
                </a:moveTo>
                <a:lnTo>
                  <a:pt x="3544071" y="0"/>
                </a:lnTo>
                <a:lnTo>
                  <a:pt x="3544071" y="2732156"/>
                </a:lnTo>
                <a:lnTo>
                  <a:pt x="0" y="2732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156351" y="3063981"/>
            <a:ext cx="4368246" cy="2620948"/>
          </a:xfrm>
          <a:custGeom>
            <a:avLst/>
            <a:gdLst/>
            <a:ahLst/>
            <a:cxnLst/>
            <a:rect l="l" t="t" r="r" b="b"/>
            <a:pathLst>
              <a:path w="4368246" h="2620948">
                <a:moveTo>
                  <a:pt x="0" y="0"/>
                </a:moveTo>
                <a:lnTo>
                  <a:pt x="4368247" y="0"/>
                </a:lnTo>
                <a:lnTo>
                  <a:pt x="4368247" y="2620948"/>
                </a:lnTo>
                <a:lnTo>
                  <a:pt x="0" y="26209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683596" y="666750"/>
            <a:ext cx="11068470" cy="742950"/>
          </a:xfrm>
          <a:prstGeom prst="rect">
            <a:avLst/>
          </a:prstGeom>
        </p:spPr>
        <p:txBody>
          <a:bodyPr lIns="0" tIns="0" rIns="0" bIns="0" rtlCol="0" anchor="t">
            <a:spAutoFit/>
          </a:bodyPr>
          <a:lstStyle/>
          <a:p>
            <a:pPr marL="0" lvl="0" indent="0">
              <a:lnSpc>
                <a:spcPts val="5700"/>
              </a:lnSpc>
            </a:pPr>
            <a:r>
              <a:rPr lang="en-US" sz="5000" spc="-210">
                <a:solidFill>
                  <a:srgbClr val="FFFFFF"/>
                </a:solidFill>
                <a:latin typeface="Be Vietnam Ultra-Bold"/>
              </a:rPr>
              <a:t>IDENTIFIED VULNERABILITIES AND RISKS</a:t>
            </a:r>
          </a:p>
        </p:txBody>
      </p:sp>
      <p:sp>
        <p:nvSpPr>
          <p:cNvPr id="7" name="TextBox 7"/>
          <p:cNvSpPr txBox="1"/>
          <p:nvPr/>
        </p:nvSpPr>
        <p:spPr>
          <a:xfrm>
            <a:off x="1028700" y="6102746"/>
            <a:ext cx="2628186" cy="422275"/>
          </a:xfrm>
          <a:prstGeom prst="rect">
            <a:avLst/>
          </a:prstGeom>
        </p:spPr>
        <p:txBody>
          <a:bodyPr lIns="0" tIns="0" rIns="0" bIns="0" rtlCol="0" anchor="t">
            <a:spAutoFit/>
          </a:bodyPr>
          <a:lstStyle/>
          <a:p>
            <a:pPr algn="ctr">
              <a:lnSpc>
                <a:spcPts val="3499"/>
              </a:lnSpc>
            </a:pPr>
            <a:r>
              <a:rPr lang="en-US" sz="2499">
                <a:solidFill>
                  <a:srgbClr val="06C892"/>
                </a:solidFill>
                <a:latin typeface="Canva Sans Bold"/>
              </a:rPr>
              <a:t>INSIDER THREAT</a:t>
            </a:r>
          </a:p>
        </p:txBody>
      </p:sp>
      <p:sp>
        <p:nvSpPr>
          <p:cNvPr id="8" name="TextBox 8"/>
          <p:cNvSpPr txBox="1"/>
          <p:nvPr/>
        </p:nvSpPr>
        <p:spPr>
          <a:xfrm>
            <a:off x="5090834" y="6102746"/>
            <a:ext cx="2739033" cy="422275"/>
          </a:xfrm>
          <a:prstGeom prst="rect">
            <a:avLst/>
          </a:prstGeom>
        </p:spPr>
        <p:txBody>
          <a:bodyPr lIns="0" tIns="0" rIns="0" bIns="0" rtlCol="0" anchor="t">
            <a:spAutoFit/>
          </a:bodyPr>
          <a:lstStyle/>
          <a:p>
            <a:pPr algn="ctr">
              <a:lnSpc>
                <a:spcPts val="3499"/>
              </a:lnSpc>
            </a:pPr>
            <a:r>
              <a:rPr lang="en-US" sz="2499">
                <a:solidFill>
                  <a:srgbClr val="FD696E"/>
                </a:solidFill>
                <a:latin typeface="Canva Sans Bold"/>
              </a:rPr>
              <a:t>OUTSIDE THREAT</a:t>
            </a:r>
          </a:p>
        </p:txBody>
      </p:sp>
      <p:sp>
        <p:nvSpPr>
          <p:cNvPr id="9" name="TextBox 9"/>
          <p:cNvSpPr txBox="1"/>
          <p:nvPr/>
        </p:nvSpPr>
        <p:spPr>
          <a:xfrm>
            <a:off x="8997838" y="6102746"/>
            <a:ext cx="4076024" cy="422275"/>
          </a:xfrm>
          <a:prstGeom prst="rect">
            <a:avLst/>
          </a:prstGeom>
        </p:spPr>
        <p:txBody>
          <a:bodyPr lIns="0" tIns="0" rIns="0" bIns="0" rtlCol="0" anchor="t">
            <a:spAutoFit/>
          </a:bodyPr>
          <a:lstStyle/>
          <a:p>
            <a:pPr algn="ctr">
              <a:lnSpc>
                <a:spcPts val="3499"/>
              </a:lnSpc>
            </a:pPr>
            <a:r>
              <a:rPr lang="en-US" sz="2499">
                <a:solidFill>
                  <a:srgbClr val="BBB01F"/>
                </a:solidFill>
                <a:latin typeface="Canva Sans Bold"/>
              </a:rPr>
              <a:t>FILELESS MALWARE</a:t>
            </a:r>
          </a:p>
        </p:txBody>
      </p:sp>
      <p:sp>
        <p:nvSpPr>
          <p:cNvPr id="10" name="TextBox 10"/>
          <p:cNvSpPr txBox="1"/>
          <p:nvPr/>
        </p:nvSpPr>
        <p:spPr>
          <a:xfrm>
            <a:off x="13302462" y="6102746"/>
            <a:ext cx="4076024" cy="422275"/>
          </a:xfrm>
          <a:prstGeom prst="rect">
            <a:avLst/>
          </a:prstGeom>
        </p:spPr>
        <p:txBody>
          <a:bodyPr lIns="0" tIns="0" rIns="0" bIns="0" rtlCol="0" anchor="t">
            <a:spAutoFit/>
          </a:bodyPr>
          <a:lstStyle/>
          <a:p>
            <a:pPr algn="ctr">
              <a:lnSpc>
                <a:spcPts val="3499"/>
              </a:lnSpc>
            </a:pPr>
            <a:r>
              <a:rPr lang="en-US" sz="2499">
                <a:solidFill>
                  <a:srgbClr val="BBB01F"/>
                </a:solidFill>
                <a:latin typeface="Canva Sans Bold"/>
              </a:rPr>
              <a:t>PHISHING ATTACK</a:t>
            </a:r>
          </a:p>
        </p:txBody>
      </p:sp>
      <p:sp>
        <p:nvSpPr>
          <p:cNvPr id="11" name="TextBox 11"/>
          <p:cNvSpPr txBox="1"/>
          <p:nvPr/>
        </p:nvSpPr>
        <p:spPr>
          <a:xfrm>
            <a:off x="17035224" y="9163050"/>
            <a:ext cx="796171"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6C892"/>
                </a:solidFill>
                <a:latin typeface="Canva Sans Bold"/>
              </a:rPr>
              <a:t>26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90147"/>
        </a:solidFill>
        <a:effectLst/>
      </p:bgPr>
    </p:bg>
    <p:spTree>
      <p:nvGrpSpPr>
        <p:cNvPr id="1" name=""/>
        <p:cNvGrpSpPr/>
        <p:nvPr/>
      </p:nvGrpSpPr>
      <p:grpSpPr>
        <a:xfrm>
          <a:off x="0" y="0"/>
          <a:ext cx="0" cy="0"/>
          <a:chOff x="0" y="0"/>
          <a:chExt cx="0" cy="0"/>
        </a:xfrm>
      </p:grpSpPr>
      <p:sp>
        <p:nvSpPr>
          <p:cNvPr id="2" name="Freeform 2"/>
          <p:cNvSpPr/>
          <p:nvPr/>
        </p:nvSpPr>
        <p:spPr>
          <a:xfrm>
            <a:off x="1028700" y="2822871"/>
            <a:ext cx="2909671" cy="2862058"/>
          </a:xfrm>
          <a:custGeom>
            <a:avLst/>
            <a:gdLst/>
            <a:ahLst/>
            <a:cxnLst/>
            <a:rect l="l" t="t" r="r" b="b"/>
            <a:pathLst>
              <a:path w="2909671" h="2862058">
                <a:moveTo>
                  <a:pt x="0" y="0"/>
                </a:moveTo>
                <a:lnTo>
                  <a:pt x="2909671" y="0"/>
                </a:lnTo>
                <a:lnTo>
                  <a:pt x="2909671" y="2862058"/>
                </a:lnTo>
                <a:lnTo>
                  <a:pt x="0" y="2862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73553" y="2822871"/>
            <a:ext cx="2773594" cy="2862058"/>
          </a:xfrm>
          <a:custGeom>
            <a:avLst/>
            <a:gdLst/>
            <a:ahLst/>
            <a:cxnLst/>
            <a:rect l="l" t="t" r="r" b="b"/>
            <a:pathLst>
              <a:path w="2773594" h="2862058">
                <a:moveTo>
                  <a:pt x="0" y="0"/>
                </a:moveTo>
                <a:lnTo>
                  <a:pt x="2773595" y="0"/>
                </a:lnTo>
                <a:lnTo>
                  <a:pt x="2773595" y="2862058"/>
                </a:lnTo>
                <a:lnTo>
                  <a:pt x="0" y="2862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581015" y="2822871"/>
            <a:ext cx="2909671" cy="2862058"/>
          </a:xfrm>
          <a:custGeom>
            <a:avLst/>
            <a:gdLst/>
            <a:ahLst/>
            <a:cxnLst/>
            <a:rect l="l" t="t" r="r" b="b"/>
            <a:pathLst>
              <a:path w="2909671" h="2862058">
                <a:moveTo>
                  <a:pt x="0" y="0"/>
                </a:moveTo>
                <a:lnTo>
                  <a:pt x="2909671" y="0"/>
                </a:lnTo>
                <a:lnTo>
                  <a:pt x="2909671" y="2862058"/>
                </a:lnTo>
                <a:lnTo>
                  <a:pt x="0" y="28620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797208" y="2822871"/>
            <a:ext cx="3086533" cy="2862058"/>
          </a:xfrm>
          <a:custGeom>
            <a:avLst/>
            <a:gdLst/>
            <a:ahLst/>
            <a:cxnLst/>
            <a:rect l="l" t="t" r="r" b="b"/>
            <a:pathLst>
              <a:path w="3086533" h="2862058">
                <a:moveTo>
                  <a:pt x="0" y="0"/>
                </a:moveTo>
                <a:lnTo>
                  <a:pt x="3086533" y="0"/>
                </a:lnTo>
                <a:lnTo>
                  <a:pt x="3086533" y="2862058"/>
                </a:lnTo>
                <a:lnTo>
                  <a:pt x="0" y="28620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3683596" y="666750"/>
            <a:ext cx="11068470" cy="742950"/>
          </a:xfrm>
          <a:prstGeom prst="rect">
            <a:avLst/>
          </a:prstGeom>
        </p:spPr>
        <p:txBody>
          <a:bodyPr lIns="0" tIns="0" rIns="0" bIns="0" rtlCol="0" anchor="t">
            <a:spAutoFit/>
          </a:bodyPr>
          <a:lstStyle/>
          <a:p>
            <a:pPr marL="0" lvl="0" indent="0">
              <a:lnSpc>
                <a:spcPts val="5700"/>
              </a:lnSpc>
            </a:pPr>
            <a:r>
              <a:rPr lang="en-US" sz="5000" spc="-210">
                <a:solidFill>
                  <a:srgbClr val="FFFFFF"/>
                </a:solidFill>
                <a:latin typeface="Be Vietnam Ultra-Bold"/>
              </a:rPr>
              <a:t>IDENTIFIED VULNERABILITIES AND RISKS</a:t>
            </a:r>
          </a:p>
        </p:txBody>
      </p:sp>
      <p:sp>
        <p:nvSpPr>
          <p:cNvPr id="7" name="TextBox 7"/>
          <p:cNvSpPr txBox="1"/>
          <p:nvPr/>
        </p:nvSpPr>
        <p:spPr>
          <a:xfrm>
            <a:off x="1614249" y="6102746"/>
            <a:ext cx="1457087" cy="422275"/>
          </a:xfrm>
          <a:prstGeom prst="rect">
            <a:avLst/>
          </a:prstGeom>
        </p:spPr>
        <p:txBody>
          <a:bodyPr lIns="0" tIns="0" rIns="0" bIns="0" rtlCol="0" anchor="t">
            <a:spAutoFit/>
          </a:bodyPr>
          <a:lstStyle/>
          <a:p>
            <a:pPr algn="ctr">
              <a:lnSpc>
                <a:spcPts val="3499"/>
              </a:lnSpc>
            </a:pPr>
            <a:r>
              <a:rPr lang="en-US" sz="2499">
                <a:solidFill>
                  <a:srgbClr val="BBB01F"/>
                </a:solidFill>
                <a:latin typeface="Canva Sans Bold"/>
              </a:rPr>
              <a:t>POLICIES</a:t>
            </a:r>
          </a:p>
        </p:txBody>
      </p:sp>
      <p:sp>
        <p:nvSpPr>
          <p:cNvPr id="8" name="TextBox 8"/>
          <p:cNvSpPr txBox="1"/>
          <p:nvPr/>
        </p:nvSpPr>
        <p:spPr>
          <a:xfrm>
            <a:off x="5040114" y="6102746"/>
            <a:ext cx="2840474" cy="422275"/>
          </a:xfrm>
          <a:prstGeom prst="rect">
            <a:avLst/>
          </a:prstGeom>
        </p:spPr>
        <p:txBody>
          <a:bodyPr lIns="0" tIns="0" rIns="0" bIns="0" rtlCol="0" anchor="t">
            <a:spAutoFit/>
          </a:bodyPr>
          <a:lstStyle/>
          <a:p>
            <a:pPr algn="ctr">
              <a:lnSpc>
                <a:spcPts val="3499"/>
              </a:lnSpc>
            </a:pPr>
            <a:r>
              <a:rPr lang="en-US" sz="2499">
                <a:solidFill>
                  <a:srgbClr val="06C892"/>
                </a:solidFill>
                <a:latin typeface="Canva Sans Bold"/>
              </a:rPr>
              <a:t>UPDATE PROCESS</a:t>
            </a:r>
          </a:p>
        </p:txBody>
      </p:sp>
      <p:sp>
        <p:nvSpPr>
          <p:cNvPr id="9" name="TextBox 9"/>
          <p:cNvSpPr txBox="1"/>
          <p:nvPr/>
        </p:nvSpPr>
        <p:spPr>
          <a:xfrm>
            <a:off x="8997838" y="6102746"/>
            <a:ext cx="4076024" cy="860425"/>
          </a:xfrm>
          <a:prstGeom prst="rect">
            <a:avLst/>
          </a:prstGeom>
        </p:spPr>
        <p:txBody>
          <a:bodyPr lIns="0" tIns="0" rIns="0" bIns="0" rtlCol="0" anchor="t">
            <a:spAutoFit/>
          </a:bodyPr>
          <a:lstStyle/>
          <a:p>
            <a:pPr algn="ctr">
              <a:lnSpc>
                <a:spcPts val="3499"/>
              </a:lnSpc>
            </a:pPr>
            <a:r>
              <a:rPr lang="en-US" sz="2499">
                <a:solidFill>
                  <a:srgbClr val="06C892"/>
                </a:solidFill>
                <a:latin typeface="Canva Sans Bold"/>
              </a:rPr>
              <a:t>ACCESS AND PRIVILEGE CONTROL</a:t>
            </a:r>
          </a:p>
        </p:txBody>
      </p:sp>
      <p:sp>
        <p:nvSpPr>
          <p:cNvPr id="10" name="TextBox 10"/>
          <p:cNvSpPr txBox="1"/>
          <p:nvPr/>
        </p:nvSpPr>
        <p:spPr>
          <a:xfrm>
            <a:off x="13302462" y="6102746"/>
            <a:ext cx="4076024" cy="422275"/>
          </a:xfrm>
          <a:prstGeom prst="rect">
            <a:avLst/>
          </a:prstGeom>
        </p:spPr>
        <p:txBody>
          <a:bodyPr lIns="0" tIns="0" rIns="0" bIns="0" rtlCol="0" anchor="t">
            <a:spAutoFit/>
          </a:bodyPr>
          <a:lstStyle/>
          <a:p>
            <a:pPr algn="ctr">
              <a:lnSpc>
                <a:spcPts val="3499"/>
              </a:lnSpc>
            </a:pPr>
            <a:r>
              <a:rPr lang="en-US" sz="2499">
                <a:solidFill>
                  <a:srgbClr val="06C892"/>
                </a:solidFill>
                <a:latin typeface="Canva Sans Bold"/>
              </a:rPr>
              <a:t>COMMUNICATION</a:t>
            </a:r>
          </a:p>
        </p:txBody>
      </p:sp>
      <p:sp>
        <p:nvSpPr>
          <p:cNvPr id="11" name="TextBox 11"/>
          <p:cNvSpPr txBox="1"/>
          <p:nvPr/>
        </p:nvSpPr>
        <p:spPr>
          <a:xfrm>
            <a:off x="17082135" y="9163050"/>
            <a:ext cx="702350"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6C892"/>
                </a:solidFill>
                <a:latin typeface="Canva Sans Bold"/>
              </a:rPr>
              <a:t>27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Freeform 2"/>
          <p:cNvSpPr/>
          <p:nvPr/>
        </p:nvSpPr>
        <p:spPr>
          <a:xfrm>
            <a:off x="1028700" y="2579361"/>
            <a:ext cx="1953652" cy="1918131"/>
          </a:xfrm>
          <a:custGeom>
            <a:avLst/>
            <a:gdLst/>
            <a:ahLst/>
            <a:cxnLst/>
            <a:rect l="l" t="t" r="r" b="b"/>
            <a:pathLst>
              <a:path w="1953652" h="1918131">
                <a:moveTo>
                  <a:pt x="0" y="0"/>
                </a:moveTo>
                <a:lnTo>
                  <a:pt x="1953652" y="0"/>
                </a:lnTo>
                <a:lnTo>
                  <a:pt x="1953652" y="1918131"/>
                </a:lnTo>
                <a:lnTo>
                  <a:pt x="0" y="19181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934590" y="2579361"/>
            <a:ext cx="1454292" cy="1918131"/>
          </a:xfrm>
          <a:custGeom>
            <a:avLst/>
            <a:gdLst/>
            <a:ahLst/>
            <a:cxnLst/>
            <a:rect l="l" t="t" r="r" b="b"/>
            <a:pathLst>
              <a:path w="1454292" h="1918131">
                <a:moveTo>
                  <a:pt x="0" y="0"/>
                </a:moveTo>
                <a:lnTo>
                  <a:pt x="1454292" y="0"/>
                </a:lnTo>
                <a:lnTo>
                  <a:pt x="1454292" y="1918131"/>
                </a:lnTo>
                <a:lnTo>
                  <a:pt x="0" y="19181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202599" y="2579361"/>
            <a:ext cx="1918131" cy="1918131"/>
          </a:xfrm>
          <a:custGeom>
            <a:avLst/>
            <a:gdLst/>
            <a:ahLst/>
            <a:cxnLst/>
            <a:rect l="l" t="t" r="r" b="b"/>
            <a:pathLst>
              <a:path w="1918131" h="1918131">
                <a:moveTo>
                  <a:pt x="0" y="0"/>
                </a:moveTo>
                <a:lnTo>
                  <a:pt x="1918131" y="0"/>
                </a:lnTo>
                <a:lnTo>
                  <a:pt x="1918131" y="1918131"/>
                </a:lnTo>
                <a:lnTo>
                  <a:pt x="0" y="1918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680643" y="2579361"/>
            <a:ext cx="2523857" cy="1918131"/>
          </a:xfrm>
          <a:custGeom>
            <a:avLst/>
            <a:gdLst/>
            <a:ahLst/>
            <a:cxnLst/>
            <a:rect l="l" t="t" r="r" b="b"/>
            <a:pathLst>
              <a:path w="2523857" h="1918131">
                <a:moveTo>
                  <a:pt x="0" y="0"/>
                </a:moveTo>
                <a:lnTo>
                  <a:pt x="2523856" y="0"/>
                </a:lnTo>
                <a:lnTo>
                  <a:pt x="2523856" y="1918131"/>
                </a:lnTo>
                <a:lnTo>
                  <a:pt x="0" y="19181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014124" y="2579361"/>
            <a:ext cx="1918131" cy="1918131"/>
          </a:xfrm>
          <a:custGeom>
            <a:avLst/>
            <a:gdLst/>
            <a:ahLst/>
            <a:cxnLst/>
            <a:rect l="l" t="t" r="r" b="b"/>
            <a:pathLst>
              <a:path w="1918131" h="1918131">
                <a:moveTo>
                  <a:pt x="0" y="0"/>
                </a:moveTo>
                <a:lnTo>
                  <a:pt x="1918131" y="0"/>
                </a:lnTo>
                <a:lnTo>
                  <a:pt x="1918131" y="1918131"/>
                </a:lnTo>
                <a:lnTo>
                  <a:pt x="0" y="19181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741880" y="2579361"/>
            <a:ext cx="2317819" cy="1918131"/>
          </a:xfrm>
          <a:custGeom>
            <a:avLst/>
            <a:gdLst/>
            <a:ahLst/>
            <a:cxnLst/>
            <a:rect l="l" t="t" r="r" b="b"/>
            <a:pathLst>
              <a:path w="2317819" h="1918131">
                <a:moveTo>
                  <a:pt x="0" y="0"/>
                </a:moveTo>
                <a:lnTo>
                  <a:pt x="2317820" y="0"/>
                </a:lnTo>
                <a:lnTo>
                  <a:pt x="2317820" y="1918131"/>
                </a:lnTo>
                <a:lnTo>
                  <a:pt x="0" y="19181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7921477" y="6471620"/>
            <a:ext cx="2445046" cy="2373917"/>
          </a:xfrm>
          <a:custGeom>
            <a:avLst/>
            <a:gdLst/>
            <a:ahLst/>
            <a:cxnLst/>
            <a:rect l="l" t="t" r="r" b="b"/>
            <a:pathLst>
              <a:path w="2445046" h="2373917">
                <a:moveTo>
                  <a:pt x="0" y="0"/>
                </a:moveTo>
                <a:lnTo>
                  <a:pt x="2445046" y="0"/>
                </a:lnTo>
                <a:lnTo>
                  <a:pt x="2445046" y="2373917"/>
                </a:lnTo>
                <a:lnTo>
                  <a:pt x="0" y="23739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TextBox 9"/>
          <p:cNvSpPr txBox="1"/>
          <p:nvPr/>
        </p:nvSpPr>
        <p:spPr>
          <a:xfrm>
            <a:off x="4951032" y="10668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RECOMMENDATIONS</a:t>
            </a:r>
          </a:p>
        </p:txBody>
      </p:sp>
      <p:sp>
        <p:nvSpPr>
          <p:cNvPr id="10" name="TextBox 10"/>
          <p:cNvSpPr txBox="1"/>
          <p:nvPr/>
        </p:nvSpPr>
        <p:spPr>
          <a:xfrm>
            <a:off x="1028700" y="4661836"/>
            <a:ext cx="1953652" cy="1308100"/>
          </a:xfrm>
          <a:prstGeom prst="rect">
            <a:avLst/>
          </a:prstGeom>
        </p:spPr>
        <p:txBody>
          <a:bodyPr lIns="0" tIns="0" rIns="0" bIns="0" rtlCol="0" anchor="t">
            <a:spAutoFit/>
          </a:bodyPr>
          <a:lstStyle/>
          <a:p>
            <a:pPr algn="ctr">
              <a:lnSpc>
                <a:spcPts val="3499"/>
              </a:lnSpc>
            </a:pPr>
            <a:r>
              <a:rPr lang="en-US" sz="2499">
                <a:solidFill>
                  <a:srgbClr val="FFFFFF"/>
                </a:solidFill>
                <a:latin typeface="Arimo Bold"/>
              </a:rPr>
              <a:t>MOVE SHARED PRINTER</a:t>
            </a:r>
          </a:p>
        </p:txBody>
      </p:sp>
      <p:sp>
        <p:nvSpPr>
          <p:cNvPr id="11" name="TextBox 11"/>
          <p:cNvSpPr txBox="1"/>
          <p:nvPr/>
        </p:nvSpPr>
        <p:spPr>
          <a:xfrm>
            <a:off x="3684910" y="4661836"/>
            <a:ext cx="1953652" cy="1308100"/>
          </a:xfrm>
          <a:prstGeom prst="rect">
            <a:avLst/>
          </a:prstGeom>
        </p:spPr>
        <p:txBody>
          <a:bodyPr lIns="0" tIns="0" rIns="0" bIns="0" rtlCol="0" anchor="t">
            <a:spAutoFit/>
          </a:bodyPr>
          <a:lstStyle/>
          <a:p>
            <a:pPr algn="ctr">
              <a:lnSpc>
                <a:spcPts val="3499"/>
              </a:lnSpc>
            </a:pPr>
            <a:r>
              <a:rPr lang="en-US" sz="2499">
                <a:solidFill>
                  <a:srgbClr val="FFFFFF"/>
                </a:solidFill>
                <a:latin typeface="Arimo Bold"/>
              </a:rPr>
              <a:t>FINGER-PRINT LOCKS</a:t>
            </a:r>
          </a:p>
        </p:txBody>
      </p:sp>
      <p:sp>
        <p:nvSpPr>
          <p:cNvPr id="12" name="TextBox 12"/>
          <p:cNvSpPr txBox="1"/>
          <p:nvPr/>
        </p:nvSpPr>
        <p:spPr>
          <a:xfrm>
            <a:off x="6061787" y="4880911"/>
            <a:ext cx="2199756" cy="869950"/>
          </a:xfrm>
          <a:prstGeom prst="rect">
            <a:avLst/>
          </a:prstGeom>
        </p:spPr>
        <p:txBody>
          <a:bodyPr lIns="0" tIns="0" rIns="0" bIns="0" rtlCol="0" anchor="t">
            <a:spAutoFit/>
          </a:bodyPr>
          <a:lstStyle/>
          <a:p>
            <a:pPr algn="ctr">
              <a:lnSpc>
                <a:spcPts val="3499"/>
              </a:lnSpc>
            </a:pPr>
            <a:r>
              <a:rPr lang="en-US" sz="2499">
                <a:solidFill>
                  <a:srgbClr val="FFFFFF"/>
                </a:solidFill>
                <a:latin typeface="Arimo Bold"/>
              </a:rPr>
              <a:t>HIRE MORE PERSONNEL</a:t>
            </a:r>
          </a:p>
        </p:txBody>
      </p:sp>
      <p:sp>
        <p:nvSpPr>
          <p:cNvPr id="13" name="TextBox 13"/>
          <p:cNvSpPr txBox="1"/>
          <p:nvPr/>
        </p:nvSpPr>
        <p:spPr>
          <a:xfrm>
            <a:off x="8842693" y="4880911"/>
            <a:ext cx="2199756" cy="869950"/>
          </a:xfrm>
          <a:prstGeom prst="rect">
            <a:avLst/>
          </a:prstGeom>
        </p:spPr>
        <p:txBody>
          <a:bodyPr lIns="0" tIns="0" rIns="0" bIns="0" rtlCol="0" anchor="t">
            <a:spAutoFit/>
          </a:bodyPr>
          <a:lstStyle/>
          <a:p>
            <a:pPr algn="ctr">
              <a:lnSpc>
                <a:spcPts val="3499"/>
              </a:lnSpc>
            </a:pPr>
            <a:r>
              <a:rPr lang="en-US" sz="2499">
                <a:solidFill>
                  <a:srgbClr val="FFFFFF"/>
                </a:solidFill>
                <a:latin typeface="Arimo Bold"/>
              </a:rPr>
              <a:t>NO EDUROAM</a:t>
            </a:r>
          </a:p>
        </p:txBody>
      </p:sp>
      <p:sp>
        <p:nvSpPr>
          <p:cNvPr id="14" name="TextBox 14"/>
          <p:cNvSpPr txBox="1"/>
          <p:nvPr/>
        </p:nvSpPr>
        <p:spPr>
          <a:xfrm>
            <a:off x="11873312" y="4880911"/>
            <a:ext cx="2199756" cy="869950"/>
          </a:xfrm>
          <a:prstGeom prst="rect">
            <a:avLst/>
          </a:prstGeom>
        </p:spPr>
        <p:txBody>
          <a:bodyPr lIns="0" tIns="0" rIns="0" bIns="0" rtlCol="0" anchor="t">
            <a:spAutoFit/>
          </a:bodyPr>
          <a:lstStyle/>
          <a:p>
            <a:pPr algn="ctr">
              <a:lnSpc>
                <a:spcPts val="3499"/>
              </a:lnSpc>
            </a:pPr>
            <a:r>
              <a:rPr lang="en-US" sz="2499">
                <a:solidFill>
                  <a:srgbClr val="FFFFFF"/>
                </a:solidFill>
                <a:latin typeface="Arimo Bold"/>
              </a:rPr>
              <a:t>LIMITED INTERNET</a:t>
            </a:r>
          </a:p>
        </p:txBody>
      </p:sp>
      <p:sp>
        <p:nvSpPr>
          <p:cNvPr id="15" name="TextBox 15"/>
          <p:cNvSpPr txBox="1"/>
          <p:nvPr/>
        </p:nvSpPr>
        <p:spPr>
          <a:xfrm>
            <a:off x="14901743" y="4880911"/>
            <a:ext cx="2199756" cy="869950"/>
          </a:xfrm>
          <a:prstGeom prst="rect">
            <a:avLst/>
          </a:prstGeom>
        </p:spPr>
        <p:txBody>
          <a:bodyPr lIns="0" tIns="0" rIns="0" bIns="0" rtlCol="0" anchor="t">
            <a:spAutoFit/>
          </a:bodyPr>
          <a:lstStyle/>
          <a:p>
            <a:pPr algn="ctr">
              <a:lnSpc>
                <a:spcPts val="3499"/>
              </a:lnSpc>
            </a:pPr>
            <a:r>
              <a:rPr lang="en-US" sz="2499">
                <a:solidFill>
                  <a:srgbClr val="FFFFFF"/>
                </a:solidFill>
                <a:latin typeface="Arimo Bold"/>
              </a:rPr>
              <a:t>VIRTUAL MACHINE</a:t>
            </a:r>
          </a:p>
        </p:txBody>
      </p:sp>
      <p:sp>
        <p:nvSpPr>
          <p:cNvPr id="16" name="TextBox 16"/>
          <p:cNvSpPr txBox="1"/>
          <p:nvPr/>
        </p:nvSpPr>
        <p:spPr>
          <a:xfrm>
            <a:off x="7168083" y="9013825"/>
            <a:ext cx="3951834" cy="431800"/>
          </a:xfrm>
          <a:prstGeom prst="rect">
            <a:avLst/>
          </a:prstGeom>
        </p:spPr>
        <p:txBody>
          <a:bodyPr lIns="0" tIns="0" rIns="0" bIns="0" rtlCol="0" anchor="t">
            <a:spAutoFit/>
          </a:bodyPr>
          <a:lstStyle/>
          <a:p>
            <a:pPr algn="ctr">
              <a:lnSpc>
                <a:spcPts val="3499"/>
              </a:lnSpc>
            </a:pPr>
            <a:r>
              <a:rPr lang="en-US" sz="2499">
                <a:solidFill>
                  <a:srgbClr val="FFFFFF"/>
                </a:solidFill>
                <a:latin typeface="Arimo Bold"/>
              </a:rPr>
              <a:t>PHISHING AWARENESS</a:t>
            </a:r>
          </a:p>
        </p:txBody>
      </p:sp>
      <p:sp>
        <p:nvSpPr>
          <p:cNvPr id="17" name="TextBox 17"/>
          <p:cNvSpPr txBox="1"/>
          <p:nvPr/>
        </p:nvSpPr>
        <p:spPr>
          <a:xfrm>
            <a:off x="17047190" y="9163050"/>
            <a:ext cx="772239"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F1EBE5"/>
                </a:solidFill>
                <a:latin typeface="Canva Sans Bold"/>
              </a:rPr>
              <a:t>28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8789911" y="4518716"/>
            <a:ext cx="8469389" cy="2555517"/>
          </a:xfrm>
          <a:custGeom>
            <a:avLst/>
            <a:gdLst/>
            <a:ahLst/>
            <a:cxnLst/>
            <a:rect l="l" t="t" r="r" b="b"/>
            <a:pathLst>
              <a:path w="8469389" h="2555517">
                <a:moveTo>
                  <a:pt x="0" y="0"/>
                </a:moveTo>
                <a:lnTo>
                  <a:pt x="8469389" y="0"/>
                </a:lnTo>
                <a:lnTo>
                  <a:pt x="8469389" y="2555517"/>
                </a:lnTo>
                <a:lnTo>
                  <a:pt x="0" y="2555517"/>
                </a:lnTo>
                <a:lnTo>
                  <a:pt x="0" y="0"/>
                </a:lnTo>
                <a:close/>
              </a:path>
            </a:pathLst>
          </a:custGeom>
          <a:blipFill>
            <a:blip r:embed="rId2"/>
            <a:stretch>
              <a:fillRect/>
            </a:stretch>
          </a:blipFill>
        </p:spPr>
      </p:sp>
      <p:sp>
        <p:nvSpPr>
          <p:cNvPr id="3" name="TextBox 3"/>
          <p:cNvSpPr txBox="1"/>
          <p:nvPr/>
        </p:nvSpPr>
        <p:spPr>
          <a:xfrm>
            <a:off x="1219200" y="1639016"/>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BACKGROUND</a:t>
            </a:r>
          </a:p>
        </p:txBody>
      </p:sp>
      <p:sp>
        <p:nvSpPr>
          <p:cNvPr id="4" name="TextBox 4"/>
          <p:cNvSpPr txBox="1"/>
          <p:nvPr/>
        </p:nvSpPr>
        <p:spPr>
          <a:xfrm>
            <a:off x="1219200" y="3228975"/>
            <a:ext cx="7570711" cy="6029325"/>
          </a:xfrm>
          <a:prstGeom prst="rect">
            <a:avLst/>
          </a:prstGeom>
        </p:spPr>
        <p:txBody>
          <a:bodyPr lIns="0" tIns="0" rIns="0" bIns="0" rtlCol="0" anchor="t">
            <a:spAutoFit/>
          </a:bodyPr>
          <a:lstStyle/>
          <a:p>
            <a:pPr marL="539749" lvl="1" indent="-269875">
              <a:lnSpc>
                <a:spcPts val="4049"/>
              </a:lnSpc>
              <a:buFont typeface="Arial"/>
              <a:buChar char="•"/>
            </a:pPr>
            <a:r>
              <a:rPr lang="en-US" sz="2499">
                <a:solidFill>
                  <a:srgbClr val="3139A8"/>
                </a:solidFill>
                <a:latin typeface="Quicksand Medium"/>
              </a:rPr>
              <a:t>“44% increase in cyberattack since 2022” -Checkpoint Blog</a:t>
            </a:r>
          </a:p>
          <a:p>
            <a:pPr>
              <a:lnSpc>
                <a:spcPts val="4049"/>
              </a:lnSpc>
            </a:pPr>
            <a:endParaRPr lang="en-US" sz="2499">
              <a:solidFill>
                <a:srgbClr val="3139A8"/>
              </a:solidFill>
              <a:latin typeface="Quicksand Medium"/>
            </a:endParaRPr>
          </a:p>
          <a:p>
            <a:pPr marL="539749" lvl="1" indent="-269875">
              <a:lnSpc>
                <a:spcPts val="4049"/>
              </a:lnSpc>
              <a:buFont typeface="Arial"/>
              <a:buChar char="•"/>
            </a:pPr>
            <a:r>
              <a:rPr lang="en-US" sz="2499">
                <a:solidFill>
                  <a:srgbClr val="3139A8"/>
                </a:solidFill>
                <a:latin typeface="Quicksand Medium"/>
              </a:rPr>
              <a:t>2200 cyberattacks every day according to research in 2017</a:t>
            </a:r>
          </a:p>
          <a:p>
            <a:pPr>
              <a:lnSpc>
                <a:spcPts val="4049"/>
              </a:lnSpc>
            </a:pPr>
            <a:endParaRPr lang="en-US" sz="2499">
              <a:solidFill>
                <a:srgbClr val="3139A8"/>
              </a:solidFill>
              <a:latin typeface="Quicksand Medium"/>
            </a:endParaRPr>
          </a:p>
          <a:p>
            <a:pPr marL="539749" lvl="1" indent="-269875">
              <a:lnSpc>
                <a:spcPts val="4049"/>
              </a:lnSpc>
              <a:buFont typeface="Arial"/>
              <a:buChar char="•"/>
            </a:pPr>
            <a:r>
              <a:rPr lang="en-US" sz="2499">
                <a:solidFill>
                  <a:srgbClr val="3139A8"/>
                </a:solidFill>
                <a:latin typeface="Quicksand Medium"/>
              </a:rPr>
              <a:t>28778 new vulnerabilities was discovered in 2023, an increase of more than 3000 compared to 2022 according to CVE</a:t>
            </a:r>
          </a:p>
          <a:p>
            <a:pPr>
              <a:lnSpc>
                <a:spcPts val="4049"/>
              </a:lnSpc>
            </a:pPr>
            <a:endParaRPr lang="en-US" sz="2499">
              <a:solidFill>
                <a:srgbClr val="3139A8"/>
              </a:solidFill>
              <a:latin typeface="Quicksand Medium"/>
            </a:endParaRPr>
          </a:p>
          <a:p>
            <a:pPr marL="539749" lvl="1" indent="-269875">
              <a:lnSpc>
                <a:spcPts val="4049"/>
              </a:lnSpc>
              <a:buFont typeface="Arial"/>
              <a:buChar char="•"/>
            </a:pPr>
            <a:r>
              <a:rPr lang="en-US" sz="2499">
                <a:solidFill>
                  <a:srgbClr val="3139A8"/>
                </a:solidFill>
                <a:latin typeface="Quicksand Medium"/>
              </a:rPr>
              <a:t>A recent cyberattack at the University of Winnipeg occurred on March 24, 2024 </a:t>
            </a:r>
          </a:p>
        </p:txBody>
      </p:sp>
      <p:sp>
        <p:nvSpPr>
          <p:cNvPr id="5" name="TextBox 5"/>
          <p:cNvSpPr txBox="1"/>
          <p:nvPr/>
        </p:nvSpPr>
        <p:spPr>
          <a:xfrm>
            <a:off x="17249358" y="9163050"/>
            <a:ext cx="367903"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3004300" y="2619556"/>
            <a:ext cx="11534769" cy="1969219"/>
            <a:chOff x="0" y="0"/>
            <a:chExt cx="15379691" cy="2625626"/>
          </a:xfrm>
        </p:grpSpPr>
        <p:grpSp>
          <p:nvGrpSpPr>
            <p:cNvPr id="3" name="Group 3"/>
            <p:cNvGrpSpPr/>
            <p:nvPr/>
          </p:nvGrpSpPr>
          <p:grpSpPr>
            <a:xfrm>
              <a:off x="0" y="0"/>
              <a:ext cx="15379691" cy="2625626"/>
              <a:chOff x="0" y="0"/>
              <a:chExt cx="2916995" cy="497990"/>
            </a:xfrm>
          </p:grpSpPr>
          <p:sp>
            <p:nvSpPr>
              <p:cNvPr id="4" name="Freeform 4"/>
              <p:cNvSpPr/>
              <p:nvPr/>
            </p:nvSpPr>
            <p:spPr>
              <a:xfrm>
                <a:off x="0" y="0"/>
                <a:ext cx="2916995" cy="497990"/>
              </a:xfrm>
              <a:custGeom>
                <a:avLst/>
                <a:gdLst/>
                <a:ahLst/>
                <a:cxnLst/>
                <a:rect l="l" t="t" r="r" b="b"/>
                <a:pathLst>
                  <a:path w="2916995" h="497990">
                    <a:moveTo>
                      <a:pt x="0" y="0"/>
                    </a:moveTo>
                    <a:lnTo>
                      <a:pt x="2916995" y="0"/>
                    </a:lnTo>
                    <a:lnTo>
                      <a:pt x="2916995" y="497990"/>
                    </a:lnTo>
                    <a:lnTo>
                      <a:pt x="0" y="497990"/>
                    </a:lnTo>
                    <a:close/>
                  </a:path>
                </a:pathLst>
              </a:custGeom>
              <a:solidFill>
                <a:srgbClr val="06C892"/>
              </a:solidFill>
            </p:spPr>
          </p:sp>
          <p:sp>
            <p:nvSpPr>
              <p:cNvPr id="5" name="TextBox 5"/>
              <p:cNvSpPr txBox="1"/>
              <p:nvPr/>
            </p:nvSpPr>
            <p:spPr>
              <a:xfrm>
                <a:off x="0" y="19050"/>
                <a:ext cx="2916995" cy="478940"/>
              </a:xfrm>
              <a:prstGeom prst="rect">
                <a:avLst/>
              </a:prstGeom>
            </p:spPr>
            <p:txBody>
              <a:bodyPr lIns="50800" tIns="50800" rIns="50800" bIns="50800" rtlCol="0" anchor="ctr"/>
              <a:lstStyle/>
              <a:p>
                <a:pPr algn="ctr">
                  <a:lnSpc>
                    <a:spcPts val="2266"/>
                  </a:lnSpc>
                </a:pPr>
                <a:endParaRPr/>
              </a:p>
            </p:txBody>
          </p:sp>
        </p:grpSp>
        <p:sp>
          <p:nvSpPr>
            <p:cNvPr id="6" name="TextBox 6"/>
            <p:cNvSpPr txBox="1"/>
            <p:nvPr/>
          </p:nvSpPr>
          <p:spPr>
            <a:xfrm>
              <a:off x="795897" y="562005"/>
              <a:ext cx="13584524" cy="1129792"/>
            </a:xfrm>
            <a:prstGeom prst="rect">
              <a:avLst/>
            </a:prstGeom>
          </p:spPr>
          <p:txBody>
            <a:bodyPr lIns="0" tIns="0" rIns="0" bIns="0" rtlCol="0" anchor="t">
              <a:spAutoFit/>
            </a:bodyPr>
            <a:lstStyle/>
            <a:p>
              <a:pPr algn="ctr">
                <a:lnSpc>
                  <a:spcPts val="3588"/>
                </a:lnSpc>
              </a:pPr>
              <a:r>
                <a:rPr lang="en-US" sz="2300">
                  <a:solidFill>
                    <a:srgbClr val="FFFFFF"/>
                  </a:solidFill>
                  <a:latin typeface="Montserrat Medium"/>
                </a:rPr>
                <a:t>No device connected to the ACS network can connect to Eduroam wifi network</a:t>
              </a:r>
            </a:p>
          </p:txBody>
        </p:sp>
      </p:grpSp>
      <p:sp>
        <p:nvSpPr>
          <p:cNvPr id="7" name="TextBox 7"/>
          <p:cNvSpPr txBox="1"/>
          <p:nvPr/>
        </p:nvSpPr>
        <p:spPr>
          <a:xfrm>
            <a:off x="6035754" y="544513"/>
            <a:ext cx="6216491"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RECOMMENDATIONS</a:t>
            </a:r>
          </a:p>
        </p:txBody>
      </p:sp>
      <p:sp>
        <p:nvSpPr>
          <p:cNvPr id="8" name="TextBox 8"/>
          <p:cNvSpPr txBox="1"/>
          <p:nvPr/>
        </p:nvSpPr>
        <p:spPr>
          <a:xfrm>
            <a:off x="1028700" y="1764581"/>
            <a:ext cx="5715953" cy="533400"/>
          </a:xfrm>
          <a:prstGeom prst="rect">
            <a:avLst/>
          </a:prstGeom>
        </p:spPr>
        <p:txBody>
          <a:bodyPr lIns="0" tIns="0" rIns="0" bIns="0" rtlCol="0" anchor="t">
            <a:spAutoFit/>
          </a:bodyPr>
          <a:lstStyle/>
          <a:p>
            <a:pPr algn="ctr">
              <a:lnSpc>
                <a:spcPts val="4200"/>
              </a:lnSpc>
            </a:pPr>
            <a:r>
              <a:rPr lang="en-US" sz="3000">
                <a:solidFill>
                  <a:srgbClr val="5383FF"/>
                </a:solidFill>
                <a:latin typeface="Arimo Bold"/>
              </a:rPr>
              <a:t>PROPOSED SECURITY POLICY</a:t>
            </a:r>
          </a:p>
        </p:txBody>
      </p:sp>
      <p:grpSp>
        <p:nvGrpSpPr>
          <p:cNvPr id="9" name="Group 9"/>
          <p:cNvGrpSpPr/>
          <p:nvPr/>
        </p:nvGrpSpPr>
        <p:grpSpPr>
          <a:xfrm>
            <a:off x="3004300" y="7289081"/>
            <a:ext cx="11534769" cy="1969219"/>
            <a:chOff x="0" y="0"/>
            <a:chExt cx="15379691" cy="2625626"/>
          </a:xfrm>
        </p:grpSpPr>
        <p:grpSp>
          <p:nvGrpSpPr>
            <p:cNvPr id="10" name="Group 10"/>
            <p:cNvGrpSpPr/>
            <p:nvPr/>
          </p:nvGrpSpPr>
          <p:grpSpPr>
            <a:xfrm>
              <a:off x="0" y="0"/>
              <a:ext cx="15379691" cy="2625626"/>
              <a:chOff x="0" y="0"/>
              <a:chExt cx="2916995" cy="497990"/>
            </a:xfrm>
          </p:grpSpPr>
          <p:sp>
            <p:nvSpPr>
              <p:cNvPr id="11" name="Freeform 11"/>
              <p:cNvSpPr/>
              <p:nvPr/>
            </p:nvSpPr>
            <p:spPr>
              <a:xfrm>
                <a:off x="0" y="0"/>
                <a:ext cx="2916995" cy="497990"/>
              </a:xfrm>
              <a:custGeom>
                <a:avLst/>
                <a:gdLst/>
                <a:ahLst/>
                <a:cxnLst/>
                <a:rect l="l" t="t" r="r" b="b"/>
                <a:pathLst>
                  <a:path w="2916995" h="497990">
                    <a:moveTo>
                      <a:pt x="0" y="0"/>
                    </a:moveTo>
                    <a:lnTo>
                      <a:pt x="2916995" y="0"/>
                    </a:lnTo>
                    <a:lnTo>
                      <a:pt x="2916995" y="497990"/>
                    </a:lnTo>
                    <a:lnTo>
                      <a:pt x="0" y="497990"/>
                    </a:lnTo>
                    <a:close/>
                  </a:path>
                </a:pathLst>
              </a:custGeom>
              <a:solidFill>
                <a:srgbClr val="FD696E"/>
              </a:solidFill>
            </p:spPr>
          </p:sp>
          <p:sp>
            <p:nvSpPr>
              <p:cNvPr id="12" name="TextBox 12"/>
              <p:cNvSpPr txBox="1"/>
              <p:nvPr/>
            </p:nvSpPr>
            <p:spPr>
              <a:xfrm>
                <a:off x="0" y="19050"/>
                <a:ext cx="2916995" cy="478940"/>
              </a:xfrm>
              <a:prstGeom prst="rect">
                <a:avLst/>
              </a:prstGeom>
            </p:spPr>
            <p:txBody>
              <a:bodyPr lIns="50800" tIns="50800" rIns="50800" bIns="50800" rtlCol="0" anchor="ctr"/>
              <a:lstStyle/>
              <a:p>
                <a:pPr algn="ctr">
                  <a:lnSpc>
                    <a:spcPts val="2266"/>
                  </a:lnSpc>
                </a:pPr>
                <a:endParaRPr/>
              </a:p>
            </p:txBody>
          </p:sp>
        </p:grpSp>
        <p:sp>
          <p:nvSpPr>
            <p:cNvPr id="13" name="TextBox 13"/>
            <p:cNvSpPr txBox="1"/>
            <p:nvPr/>
          </p:nvSpPr>
          <p:spPr>
            <a:xfrm>
              <a:off x="1347994" y="476715"/>
              <a:ext cx="12683704" cy="1726692"/>
            </a:xfrm>
            <a:prstGeom prst="rect">
              <a:avLst/>
            </a:prstGeom>
          </p:spPr>
          <p:txBody>
            <a:bodyPr lIns="0" tIns="0" rIns="0" bIns="0" rtlCol="0" anchor="t">
              <a:spAutoFit/>
            </a:bodyPr>
            <a:lstStyle/>
            <a:p>
              <a:pPr algn="ctr">
                <a:lnSpc>
                  <a:spcPts val="3588"/>
                </a:lnSpc>
              </a:pPr>
              <a:r>
                <a:rPr lang="en-US" sz="2300">
                  <a:solidFill>
                    <a:srgbClr val="FFFFFF"/>
                  </a:solidFill>
                  <a:latin typeface="Montserrat Medium"/>
                </a:rPr>
                <a:t>All external package such as email attachments, download must first be open in virtual machine before opening in user machine</a:t>
              </a:r>
            </a:p>
          </p:txBody>
        </p:sp>
      </p:grpSp>
      <p:grpSp>
        <p:nvGrpSpPr>
          <p:cNvPr id="14" name="Group 14"/>
          <p:cNvGrpSpPr/>
          <p:nvPr/>
        </p:nvGrpSpPr>
        <p:grpSpPr>
          <a:xfrm>
            <a:off x="3004300" y="4912626"/>
            <a:ext cx="11534769" cy="1969219"/>
            <a:chOff x="0" y="0"/>
            <a:chExt cx="15379691" cy="2625626"/>
          </a:xfrm>
        </p:grpSpPr>
        <p:grpSp>
          <p:nvGrpSpPr>
            <p:cNvPr id="15" name="Group 15"/>
            <p:cNvGrpSpPr/>
            <p:nvPr/>
          </p:nvGrpSpPr>
          <p:grpSpPr>
            <a:xfrm>
              <a:off x="0" y="0"/>
              <a:ext cx="15379691" cy="2625626"/>
              <a:chOff x="0" y="0"/>
              <a:chExt cx="2916995" cy="497990"/>
            </a:xfrm>
          </p:grpSpPr>
          <p:sp>
            <p:nvSpPr>
              <p:cNvPr id="16" name="Freeform 16"/>
              <p:cNvSpPr/>
              <p:nvPr/>
            </p:nvSpPr>
            <p:spPr>
              <a:xfrm>
                <a:off x="0" y="0"/>
                <a:ext cx="2916995" cy="497990"/>
              </a:xfrm>
              <a:custGeom>
                <a:avLst/>
                <a:gdLst/>
                <a:ahLst/>
                <a:cxnLst/>
                <a:rect l="l" t="t" r="r" b="b"/>
                <a:pathLst>
                  <a:path w="2916995" h="497990">
                    <a:moveTo>
                      <a:pt x="0" y="0"/>
                    </a:moveTo>
                    <a:lnTo>
                      <a:pt x="2916995" y="0"/>
                    </a:lnTo>
                    <a:lnTo>
                      <a:pt x="2916995" y="497990"/>
                    </a:lnTo>
                    <a:lnTo>
                      <a:pt x="0" y="497990"/>
                    </a:lnTo>
                    <a:close/>
                  </a:path>
                </a:pathLst>
              </a:custGeom>
              <a:solidFill>
                <a:srgbClr val="3139A8"/>
              </a:solidFill>
            </p:spPr>
          </p:sp>
          <p:sp>
            <p:nvSpPr>
              <p:cNvPr id="17" name="TextBox 17"/>
              <p:cNvSpPr txBox="1"/>
              <p:nvPr/>
            </p:nvSpPr>
            <p:spPr>
              <a:xfrm>
                <a:off x="0" y="19050"/>
                <a:ext cx="2916995" cy="478940"/>
              </a:xfrm>
              <a:prstGeom prst="rect">
                <a:avLst/>
              </a:prstGeom>
            </p:spPr>
            <p:txBody>
              <a:bodyPr lIns="50800" tIns="50800" rIns="50800" bIns="50800" rtlCol="0" anchor="ctr"/>
              <a:lstStyle/>
              <a:p>
                <a:pPr algn="ctr">
                  <a:lnSpc>
                    <a:spcPts val="2266"/>
                  </a:lnSpc>
                </a:pPr>
                <a:endParaRPr/>
              </a:p>
            </p:txBody>
          </p:sp>
        </p:grpSp>
        <p:sp>
          <p:nvSpPr>
            <p:cNvPr id="18" name="TextBox 18"/>
            <p:cNvSpPr txBox="1"/>
            <p:nvPr/>
          </p:nvSpPr>
          <p:spPr>
            <a:xfrm>
              <a:off x="1049114" y="765032"/>
              <a:ext cx="13026688" cy="1129792"/>
            </a:xfrm>
            <a:prstGeom prst="rect">
              <a:avLst/>
            </a:prstGeom>
          </p:spPr>
          <p:txBody>
            <a:bodyPr lIns="0" tIns="0" rIns="0" bIns="0" rtlCol="0" anchor="t">
              <a:spAutoFit/>
            </a:bodyPr>
            <a:lstStyle/>
            <a:p>
              <a:pPr algn="ctr">
                <a:lnSpc>
                  <a:spcPts val="3588"/>
                </a:lnSpc>
              </a:pPr>
              <a:r>
                <a:rPr lang="en-US" sz="2300">
                  <a:solidFill>
                    <a:srgbClr val="FFFFFF"/>
                  </a:solidFill>
                  <a:latin typeface="Montserrat Medium"/>
                </a:rPr>
                <a:t>Researcher’s servers and system cannot directly connect to the Internet</a:t>
              </a:r>
            </a:p>
          </p:txBody>
        </p:sp>
      </p:grpSp>
      <p:sp>
        <p:nvSpPr>
          <p:cNvPr id="19" name="TextBox 19"/>
          <p:cNvSpPr txBox="1"/>
          <p:nvPr/>
        </p:nvSpPr>
        <p:spPr>
          <a:xfrm>
            <a:off x="17036177" y="9163050"/>
            <a:ext cx="794266"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29</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4242438" y="3505393"/>
            <a:ext cx="9507798" cy="5752907"/>
          </a:xfrm>
          <a:custGeom>
            <a:avLst/>
            <a:gdLst/>
            <a:ahLst/>
            <a:cxnLst/>
            <a:rect l="l" t="t" r="r" b="b"/>
            <a:pathLst>
              <a:path w="9507798" h="5752907">
                <a:moveTo>
                  <a:pt x="0" y="0"/>
                </a:moveTo>
                <a:lnTo>
                  <a:pt x="9507799" y="0"/>
                </a:lnTo>
                <a:lnTo>
                  <a:pt x="9507799" y="5752907"/>
                </a:lnTo>
                <a:lnTo>
                  <a:pt x="0" y="5752907"/>
                </a:lnTo>
                <a:lnTo>
                  <a:pt x="0" y="0"/>
                </a:lnTo>
                <a:close/>
              </a:path>
            </a:pathLst>
          </a:custGeom>
          <a:blipFill>
            <a:blip r:embed="rId2"/>
            <a:stretch>
              <a:fillRect/>
            </a:stretch>
          </a:blipFill>
        </p:spPr>
      </p:sp>
      <p:sp>
        <p:nvSpPr>
          <p:cNvPr id="3" name="TextBox 3"/>
          <p:cNvSpPr txBox="1"/>
          <p:nvPr/>
        </p:nvSpPr>
        <p:spPr>
          <a:xfrm>
            <a:off x="6227520" y="923925"/>
            <a:ext cx="6216491"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RECOMMENDATIONS</a:t>
            </a:r>
          </a:p>
        </p:txBody>
      </p:sp>
      <p:sp>
        <p:nvSpPr>
          <p:cNvPr id="4" name="TextBox 4"/>
          <p:cNvSpPr txBox="1"/>
          <p:nvPr/>
        </p:nvSpPr>
        <p:spPr>
          <a:xfrm>
            <a:off x="1028700" y="2431830"/>
            <a:ext cx="4297680" cy="533400"/>
          </a:xfrm>
          <a:prstGeom prst="rect">
            <a:avLst/>
          </a:prstGeom>
        </p:spPr>
        <p:txBody>
          <a:bodyPr lIns="0" tIns="0" rIns="0" bIns="0" rtlCol="0" anchor="t">
            <a:spAutoFit/>
          </a:bodyPr>
          <a:lstStyle/>
          <a:p>
            <a:pPr algn="ctr">
              <a:lnSpc>
                <a:spcPts val="4200"/>
              </a:lnSpc>
            </a:pPr>
            <a:r>
              <a:rPr lang="en-US" sz="3000">
                <a:solidFill>
                  <a:srgbClr val="5383FF"/>
                </a:solidFill>
                <a:latin typeface="Arimo Bold"/>
              </a:rPr>
              <a:t>3-2-2 BACKUP SYSTEM</a:t>
            </a:r>
          </a:p>
        </p:txBody>
      </p:sp>
      <p:sp>
        <p:nvSpPr>
          <p:cNvPr id="5" name="TextBox 5"/>
          <p:cNvSpPr txBox="1"/>
          <p:nvPr/>
        </p:nvSpPr>
        <p:spPr>
          <a:xfrm>
            <a:off x="17064276" y="9163050"/>
            <a:ext cx="738068"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4690375" y="2634515"/>
            <a:ext cx="12568925" cy="6937582"/>
          </a:xfrm>
          <a:custGeom>
            <a:avLst/>
            <a:gdLst/>
            <a:ahLst/>
            <a:cxnLst/>
            <a:rect l="l" t="t" r="r" b="b"/>
            <a:pathLst>
              <a:path w="12568925" h="6937582">
                <a:moveTo>
                  <a:pt x="0" y="0"/>
                </a:moveTo>
                <a:lnTo>
                  <a:pt x="12568925" y="0"/>
                </a:lnTo>
                <a:lnTo>
                  <a:pt x="12568925" y="6937582"/>
                </a:lnTo>
                <a:lnTo>
                  <a:pt x="0" y="6937582"/>
                </a:lnTo>
                <a:lnTo>
                  <a:pt x="0" y="0"/>
                </a:lnTo>
                <a:close/>
              </a:path>
            </a:pathLst>
          </a:custGeom>
          <a:blipFill>
            <a:blip r:embed="rId2"/>
            <a:stretch>
              <a:fillRect/>
            </a:stretch>
          </a:blipFill>
        </p:spPr>
      </p:sp>
      <p:sp>
        <p:nvSpPr>
          <p:cNvPr id="3" name="TextBox 3"/>
          <p:cNvSpPr txBox="1"/>
          <p:nvPr/>
        </p:nvSpPr>
        <p:spPr>
          <a:xfrm>
            <a:off x="1028700" y="923925"/>
            <a:ext cx="5558293" cy="263525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CHANGED HIGH LEVEL NETWORK DIAGRAM</a:t>
            </a:r>
          </a:p>
        </p:txBody>
      </p:sp>
      <p:sp>
        <p:nvSpPr>
          <p:cNvPr id="4" name="TextBox 4"/>
          <p:cNvSpPr txBox="1"/>
          <p:nvPr/>
        </p:nvSpPr>
        <p:spPr>
          <a:xfrm>
            <a:off x="17007840" y="9163050"/>
            <a:ext cx="850940"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30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941015" y="4608962"/>
            <a:ext cx="1914207" cy="1435748"/>
            <a:chOff x="0" y="0"/>
            <a:chExt cx="812800" cy="609640"/>
          </a:xfrm>
        </p:grpSpPr>
        <p:sp>
          <p:nvSpPr>
            <p:cNvPr id="3" name="Freeform 3"/>
            <p:cNvSpPr/>
            <p:nvPr/>
          </p:nvSpPr>
          <p:spPr>
            <a:xfrm>
              <a:off x="0" y="0"/>
              <a:ext cx="812800" cy="609640"/>
            </a:xfrm>
            <a:custGeom>
              <a:avLst/>
              <a:gdLst/>
              <a:ahLst/>
              <a:cxnLst/>
              <a:rect l="l" t="t" r="r" b="b"/>
              <a:pathLst>
                <a:path w="812800" h="609640">
                  <a:moveTo>
                    <a:pt x="812800" y="304820"/>
                  </a:moveTo>
                  <a:lnTo>
                    <a:pt x="406400" y="0"/>
                  </a:lnTo>
                  <a:lnTo>
                    <a:pt x="406400" y="203200"/>
                  </a:lnTo>
                  <a:lnTo>
                    <a:pt x="0" y="203200"/>
                  </a:lnTo>
                  <a:lnTo>
                    <a:pt x="0" y="406440"/>
                  </a:lnTo>
                  <a:lnTo>
                    <a:pt x="406400" y="406440"/>
                  </a:lnTo>
                  <a:lnTo>
                    <a:pt x="406400" y="609640"/>
                  </a:lnTo>
                  <a:lnTo>
                    <a:pt x="812800" y="304820"/>
                  </a:lnTo>
                  <a:close/>
                </a:path>
              </a:pathLst>
            </a:custGeom>
            <a:solidFill>
              <a:srgbClr val="3139A8"/>
            </a:solidFill>
          </p:spPr>
        </p:sp>
        <p:sp>
          <p:nvSpPr>
            <p:cNvPr id="4" name="TextBox 4"/>
            <p:cNvSpPr txBox="1"/>
            <p:nvPr/>
          </p:nvSpPr>
          <p:spPr>
            <a:xfrm>
              <a:off x="0" y="222250"/>
              <a:ext cx="711200" cy="184190"/>
            </a:xfrm>
            <a:prstGeom prst="rect">
              <a:avLst/>
            </a:prstGeom>
          </p:spPr>
          <p:txBody>
            <a:bodyPr lIns="50800" tIns="50800" rIns="50800" bIns="50800" rtlCol="0" anchor="ctr"/>
            <a:lstStyle/>
            <a:p>
              <a:pPr algn="ctr">
                <a:lnSpc>
                  <a:spcPts val="2266"/>
                </a:lnSpc>
              </a:pPr>
              <a:endParaRPr/>
            </a:p>
          </p:txBody>
        </p:sp>
      </p:grpSp>
      <p:grpSp>
        <p:nvGrpSpPr>
          <p:cNvPr id="5" name="Group 5"/>
          <p:cNvGrpSpPr/>
          <p:nvPr/>
        </p:nvGrpSpPr>
        <p:grpSpPr>
          <a:xfrm>
            <a:off x="979127" y="3425721"/>
            <a:ext cx="3961888" cy="3196194"/>
            <a:chOff x="0" y="0"/>
            <a:chExt cx="5282517" cy="4261592"/>
          </a:xfrm>
        </p:grpSpPr>
        <p:grpSp>
          <p:nvGrpSpPr>
            <p:cNvPr id="6" name="Group 6"/>
            <p:cNvGrpSpPr/>
            <p:nvPr/>
          </p:nvGrpSpPr>
          <p:grpSpPr>
            <a:xfrm>
              <a:off x="0" y="0"/>
              <a:ext cx="5282517" cy="4261592"/>
              <a:chOff x="0" y="0"/>
              <a:chExt cx="1144824" cy="923570"/>
            </a:xfrm>
          </p:grpSpPr>
          <p:sp>
            <p:nvSpPr>
              <p:cNvPr id="7" name="Freeform 7"/>
              <p:cNvSpPr/>
              <p:nvPr/>
            </p:nvSpPr>
            <p:spPr>
              <a:xfrm>
                <a:off x="0" y="0"/>
                <a:ext cx="1144825" cy="923570"/>
              </a:xfrm>
              <a:custGeom>
                <a:avLst/>
                <a:gdLst/>
                <a:ahLst/>
                <a:cxnLst/>
                <a:rect l="l" t="t" r="r" b="b"/>
                <a:pathLst>
                  <a:path w="1144825" h="923570">
                    <a:moveTo>
                      <a:pt x="0" y="0"/>
                    </a:moveTo>
                    <a:lnTo>
                      <a:pt x="1144825" y="0"/>
                    </a:lnTo>
                    <a:lnTo>
                      <a:pt x="1144825" y="923570"/>
                    </a:lnTo>
                    <a:lnTo>
                      <a:pt x="0" y="923570"/>
                    </a:lnTo>
                    <a:close/>
                  </a:path>
                </a:pathLst>
              </a:custGeom>
              <a:solidFill>
                <a:srgbClr val="06C892"/>
              </a:solidFill>
            </p:spPr>
          </p:sp>
          <p:sp>
            <p:nvSpPr>
              <p:cNvPr id="8" name="TextBox 8"/>
              <p:cNvSpPr txBox="1"/>
              <p:nvPr/>
            </p:nvSpPr>
            <p:spPr>
              <a:xfrm>
                <a:off x="0" y="19050"/>
                <a:ext cx="1144824" cy="904520"/>
              </a:xfrm>
              <a:prstGeom prst="rect">
                <a:avLst/>
              </a:prstGeom>
            </p:spPr>
            <p:txBody>
              <a:bodyPr lIns="50800" tIns="50800" rIns="50800" bIns="50800" rtlCol="0" anchor="ctr"/>
              <a:lstStyle/>
              <a:p>
                <a:pPr algn="ctr">
                  <a:lnSpc>
                    <a:spcPts val="2266"/>
                  </a:lnSpc>
                </a:pPr>
                <a:endParaRPr/>
              </a:p>
            </p:txBody>
          </p:sp>
        </p:grpSp>
        <p:sp>
          <p:nvSpPr>
            <p:cNvPr id="9" name="TextBox 9"/>
            <p:cNvSpPr txBox="1"/>
            <p:nvPr/>
          </p:nvSpPr>
          <p:spPr>
            <a:xfrm>
              <a:off x="2263053" y="255757"/>
              <a:ext cx="756411" cy="861176"/>
            </a:xfrm>
            <a:prstGeom prst="rect">
              <a:avLst/>
            </a:prstGeom>
          </p:spPr>
          <p:txBody>
            <a:bodyPr lIns="0" tIns="0" rIns="0" bIns="0" rtlCol="0" anchor="t">
              <a:spAutoFit/>
            </a:bodyPr>
            <a:lstStyle/>
            <a:p>
              <a:pPr algn="ctr">
                <a:lnSpc>
                  <a:spcPts val="4694"/>
                </a:lnSpc>
              </a:pPr>
              <a:r>
                <a:rPr lang="en-US" sz="4557">
                  <a:solidFill>
                    <a:srgbClr val="FFFFFF"/>
                  </a:solidFill>
                  <a:latin typeface="Arimo Bold"/>
                </a:rPr>
                <a:t>1.</a:t>
              </a:r>
            </a:p>
          </p:txBody>
        </p:sp>
        <p:sp>
          <p:nvSpPr>
            <p:cNvPr id="10" name="TextBox 10"/>
            <p:cNvSpPr txBox="1"/>
            <p:nvPr/>
          </p:nvSpPr>
          <p:spPr>
            <a:xfrm>
              <a:off x="584428" y="1410822"/>
              <a:ext cx="4113660" cy="2033515"/>
            </a:xfrm>
            <a:prstGeom prst="rect">
              <a:avLst/>
            </a:prstGeom>
          </p:spPr>
          <p:txBody>
            <a:bodyPr lIns="0" tIns="0" rIns="0" bIns="0" rtlCol="0" anchor="t">
              <a:spAutoFit/>
            </a:bodyPr>
            <a:lstStyle/>
            <a:p>
              <a:pPr algn="ctr">
                <a:lnSpc>
                  <a:spcPts val="3140"/>
                </a:lnSpc>
              </a:pPr>
              <a:r>
                <a:rPr lang="en-US" sz="2012">
                  <a:solidFill>
                    <a:srgbClr val="FFFFFF"/>
                  </a:solidFill>
                  <a:latin typeface="Montserrat Medium"/>
                </a:rPr>
                <a:t>Inform the department chair and TSC cybersecurity team about the incident</a:t>
              </a:r>
            </a:p>
          </p:txBody>
        </p:sp>
      </p:grpSp>
      <p:grpSp>
        <p:nvGrpSpPr>
          <p:cNvPr id="11" name="Group 11"/>
          <p:cNvGrpSpPr/>
          <p:nvPr/>
        </p:nvGrpSpPr>
        <p:grpSpPr>
          <a:xfrm>
            <a:off x="6855221" y="3425721"/>
            <a:ext cx="4577557" cy="3799595"/>
            <a:chOff x="0" y="0"/>
            <a:chExt cx="1292620" cy="1072938"/>
          </a:xfrm>
        </p:grpSpPr>
        <p:sp>
          <p:nvSpPr>
            <p:cNvPr id="12" name="Freeform 12"/>
            <p:cNvSpPr/>
            <p:nvPr/>
          </p:nvSpPr>
          <p:spPr>
            <a:xfrm>
              <a:off x="0" y="0"/>
              <a:ext cx="1292620" cy="1072938"/>
            </a:xfrm>
            <a:custGeom>
              <a:avLst/>
              <a:gdLst/>
              <a:ahLst/>
              <a:cxnLst/>
              <a:rect l="l" t="t" r="r" b="b"/>
              <a:pathLst>
                <a:path w="1292620" h="1072938">
                  <a:moveTo>
                    <a:pt x="0" y="0"/>
                  </a:moveTo>
                  <a:lnTo>
                    <a:pt x="1292620" y="0"/>
                  </a:lnTo>
                  <a:lnTo>
                    <a:pt x="1292620" y="1072938"/>
                  </a:lnTo>
                  <a:lnTo>
                    <a:pt x="0" y="1072938"/>
                  </a:lnTo>
                  <a:close/>
                </a:path>
              </a:pathLst>
            </a:custGeom>
            <a:solidFill>
              <a:srgbClr val="3139A8"/>
            </a:solidFill>
          </p:spPr>
        </p:sp>
        <p:sp>
          <p:nvSpPr>
            <p:cNvPr id="13" name="TextBox 13"/>
            <p:cNvSpPr txBox="1"/>
            <p:nvPr/>
          </p:nvSpPr>
          <p:spPr>
            <a:xfrm>
              <a:off x="0" y="19050"/>
              <a:ext cx="1292620" cy="1053888"/>
            </a:xfrm>
            <a:prstGeom prst="rect">
              <a:avLst/>
            </a:prstGeom>
          </p:spPr>
          <p:txBody>
            <a:bodyPr lIns="45494" tIns="45494" rIns="45494" bIns="45494" rtlCol="0" anchor="ctr"/>
            <a:lstStyle/>
            <a:p>
              <a:pPr algn="ctr">
                <a:lnSpc>
                  <a:spcPts val="2266"/>
                </a:lnSpc>
              </a:pPr>
              <a:endParaRPr/>
            </a:p>
          </p:txBody>
        </p:sp>
      </p:grpSp>
      <p:sp>
        <p:nvSpPr>
          <p:cNvPr id="14" name="TextBox 14"/>
          <p:cNvSpPr txBox="1"/>
          <p:nvPr/>
        </p:nvSpPr>
        <p:spPr>
          <a:xfrm>
            <a:off x="8816267" y="3621009"/>
            <a:ext cx="655467" cy="657161"/>
          </a:xfrm>
          <a:prstGeom prst="rect">
            <a:avLst/>
          </a:prstGeom>
        </p:spPr>
        <p:txBody>
          <a:bodyPr lIns="0" tIns="0" rIns="0" bIns="0" rtlCol="0" anchor="t">
            <a:spAutoFit/>
          </a:bodyPr>
          <a:lstStyle/>
          <a:p>
            <a:pPr algn="ctr">
              <a:lnSpc>
                <a:spcPts val="4803"/>
              </a:lnSpc>
            </a:pPr>
            <a:r>
              <a:rPr lang="en-US" sz="4663">
                <a:solidFill>
                  <a:srgbClr val="FFFFFF"/>
                </a:solidFill>
                <a:latin typeface="Arimo Bold"/>
              </a:rPr>
              <a:t>2.</a:t>
            </a:r>
          </a:p>
        </p:txBody>
      </p:sp>
      <p:sp>
        <p:nvSpPr>
          <p:cNvPr id="15" name="TextBox 15"/>
          <p:cNvSpPr txBox="1"/>
          <p:nvPr/>
        </p:nvSpPr>
        <p:spPr>
          <a:xfrm>
            <a:off x="7361657" y="4483454"/>
            <a:ext cx="3564686" cy="2387518"/>
          </a:xfrm>
          <a:prstGeom prst="rect">
            <a:avLst/>
          </a:prstGeom>
        </p:spPr>
        <p:txBody>
          <a:bodyPr lIns="0" tIns="0" rIns="0" bIns="0" rtlCol="0" anchor="t">
            <a:spAutoFit/>
          </a:bodyPr>
          <a:lstStyle/>
          <a:p>
            <a:pPr algn="ctr">
              <a:lnSpc>
                <a:spcPts val="3213"/>
              </a:lnSpc>
            </a:pPr>
            <a:r>
              <a:rPr lang="en-US" sz="2059">
                <a:solidFill>
                  <a:srgbClr val="FFFFFF"/>
                </a:solidFill>
                <a:latin typeface="Montserrat Medium"/>
              </a:rPr>
              <a:t>Compile as much relevant information as possible while waiting for a response from the Technology Solution Center cybersecurity team</a:t>
            </a:r>
          </a:p>
        </p:txBody>
      </p:sp>
      <p:grpSp>
        <p:nvGrpSpPr>
          <p:cNvPr id="16" name="Group 16"/>
          <p:cNvGrpSpPr/>
          <p:nvPr/>
        </p:nvGrpSpPr>
        <p:grpSpPr>
          <a:xfrm>
            <a:off x="13156877" y="3425721"/>
            <a:ext cx="4254132" cy="3028221"/>
            <a:chOff x="0" y="0"/>
            <a:chExt cx="1217936" cy="866964"/>
          </a:xfrm>
        </p:grpSpPr>
        <p:sp>
          <p:nvSpPr>
            <p:cNvPr id="17" name="Freeform 17"/>
            <p:cNvSpPr/>
            <p:nvPr/>
          </p:nvSpPr>
          <p:spPr>
            <a:xfrm>
              <a:off x="0" y="0"/>
              <a:ext cx="1217937" cy="866964"/>
            </a:xfrm>
            <a:custGeom>
              <a:avLst/>
              <a:gdLst/>
              <a:ahLst/>
              <a:cxnLst/>
              <a:rect l="l" t="t" r="r" b="b"/>
              <a:pathLst>
                <a:path w="1217937" h="866964">
                  <a:moveTo>
                    <a:pt x="0" y="0"/>
                  </a:moveTo>
                  <a:lnTo>
                    <a:pt x="1217937" y="0"/>
                  </a:lnTo>
                  <a:lnTo>
                    <a:pt x="1217937" y="866964"/>
                  </a:lnTo>
                  <a:lnTo>
                    <a:pt x="0" y="866964"/>
                  </a:lnTo>
                  <a:close/>
                </a:path>
              </a:pathLst>
            </a:custGeom>
            <a:solidFill>
              <a:srgbClr val="FD696E"/>
            </a:solidFill>
          </p:spPr>
        </p:sp>
        <p:sp>
          <p:nvSpPr>
            <p:cNvPr id="18" name="TextBox 18"/>
            <p:cNvSpPr txBox="1"/>
            <p:nvPr/>
          </p:nvSpPr>
          <p:spPr>
            <a:xfrm>
              <a:off x="0" y="19050"/>
              <a:ext cx="1217936" cy="847914"/>
            </a:xfrm>
            <a:prstGeom prst="rect">
              <a:avLst/>
            </a:prstGeom>
          </p:spPr>
          <p:txBody>
            <a:bodyPr lIns="44872" tIns="44872" rIns="44872" bIns="44872" rtlCol="0" anchor="ctr"/>
            <a:lstStyle/>
            <a:p>
              <a:pPr algn="ctr">
                <a:lnSpc>
                  <a:spcPts val="2266"/>
                </a:lnSpc>
              </a:pPr>
              <a:endParaRPr/>
            </a:p>
          </p:txBody>
        </p:sp>
      </p:grpSp>
      <p:sp>
        <p:nvSpPr>
          <p:cNvPr id="19" name="TextBox 19"/>
          <p:cNvSpPr txBox="1"/>
          <p:nvPr/>
        </p:nvSpPr>
        <p:spPr>
          <a:xfrm>
            <a:off x="14979365" y="3621009"/>
            <a:ext cx="609155" cy="647529"/>
          </a:xfrm>
          <a:prstGeom prst="rect">
            <a:avLst/>
          </a:prstGeom>
        </p:spPr>
        <p:txBody>
          <a:bodyPr lIns="0" tIns="0" rIns="0" bIns="0" rtlCol="0" anchor="t">
            <a:spAutoFit/>
          </a:bodyPr>
          <a:lstStyle/>
          <a:p>
            <a:pPr algn="ctr">
              <a:lnSpc>
                <a:spcPts val="4737"/>
              </a:lnSpc>
            </a:pPr>
            <a:r>
              <a:rPr lang="en-US" sz="4599">
                <a:solidFill>
                  <a:srgbClr val="FFFFFF"/>
                </a:solidFill>
                <a:latin typeface="Arimo Bold"/>
              </a:rPr>
              <a:t>3.</a:t>
            </a:r>
          </a:p>
        </p:txBody>
      </p:sp>
      <p:sp>
        <p:nvSpPr>
          <p:cNvPr id="20" name="TextBox 20"/>
          <p:cNvSpPr txBox="1"/>
          <p:nvPr/>
        </p:nvSpPr>
        <p:spPr>
          <a:xfrm>
            <a:off x="13627530" y="4477482"/>
            <a:ext cx="3312824" cy="1555533"/>
          </a:xfrm>
          <a:prstGeom prst="rect">
            <a:avLst/>
          </a:prstGeom>
        </p:spPr>
        <p:txBody>
          <a:bodyPr lIns="0" tIns="0" rIns="0" bIns="0" rtlCol="0" anchor="t">
            <a:spAutoFit/>
          </a:bodyPr>
          <a:lstStyle/>
          <a:p>
            <a:pPr algn="ctr">
              <a:lnSpc>
                <a:spcPts val="3169"/>
              </a:lnSpc>
            </a:pPr>
            <a:r>
              <a:rPr lang="en-US" sz="2031">
                <a:solidFill>
                  <a:srgbClr val="FFFFFF"/>
                </a:solidFill>
                <a:latin typeface="Montserrat Medium"/>
              </a:rPr>
              <a:t>Limit spread of damage, if multiple systems compromised then isolate affected network </a:t>
            </a:r>
          </a:p>
        </p:txBody>
      </p:sp>
      <p:sp>
        <p:nvSpPr>
          <p:cNvPr id="21" name="TextBox 21"/>
          <p:cNvSpPr txBox="1"/>
          <p:nvPr/>
        </p:nvSpPr>
        <p:spPr>
          <a:xfrm>
            <a:off x="6035754" y="544513"/>
            <a:ext cx="6216491"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RECOMMENDATIONS</a:t>
            </a:r>
          </a:p>
        </p:txBody>
      </p:sp>
      <p:sp>
        <p:nvSpPr>
          <p:cNvPr id="22" name="TextBox 22"/>
          <p:cNvSpPr txBox="1"/>
          <p:nvPr/>
        </p:nvSpPr>
        <p:spPr>
          <a:xfrm>
            <a:off x="1028700" y="1841180"/>
            <a:ext cx="7886465" cy="533400"/>
          </a:xfrm>
          <a:prstGeom prst="rect">
            <a:avLst/>
          </a:prstGeom>
        </p:spPr>
        <p:txBody>
          <a:bodyPr lIns="0" tIns="0" rIns="0" bIns="0" rtlCol="0" anchor="t">
            <a:spAutoFit/>
          </a:bodyPr>
          <a:lstStyle/>
          <a:p>
            <a:pPr algn="ctr">
              <a:lnSpc>
                <a:spcPts val="4200"/>
              </a:lnSpc>
            </a:pPr>
            <a:r>
              <a:rPr lang="en-US" sz="3000">
                <a:solidFill>
                  <a:srgbClr val="5383FF"/>
                </a:solidFill>
                <a:latin typeface="Arimo Bold"/>
              </a:rPr>
              <a:t>PROPOSED INCIDENT RESPONSE PLAN</a:t>
            </a:r>
          </a:p>
        </p:txBody>
      </p:sp>
      <p:grpSp>
        <p:nvGrpSpPr>
          <p:cNvPr id="23" name="Group 23"/>
          <p:cNvGrpSpPr/>
          <p:nvPr/>
        </p:nvGrpSpPr>
        <p:grpSpPr>
          <a:xfrm>
            <a:off x="11432779" y="4608962"/>
            <a:ext cx="1914207" cy="1435748"/>
            <a:chOff x="0" y="0"/>
            <a:chExt cx="812800" cy="609640"/>
          </a:xfrm>
        </p:grpSpPr>
        <p:sp>
          <p:nvSpPr>
            <p:cNvPr id="24" name="Freeform 24"/>
            <p:cNvSpPr/>
            <p:nvPr/>
          </p:nvSpPr>
          <p:spPr>
            <a:xfrm>
              <a:off x="0" y="0"/>
              <a:ext cx="812800" cy="609640"/>
            </a:xfrm>
            <a:custGeom>
              <a:avLst/>
              <a:gdLst/>
              <a:ahLst/>
              <a:cxnLst/>
              <a:rect l="l" t="t" r="r" b="b"/>
              <a:pathLst>
                <a:path w="812800" h="609640">
                  <a:moveTo>
                    <a:pt x="812800" y="304820"/>
                  </a:moveTo>
                  <a:lnTo>
                    <a:pt x="406400" y="0"/>
                  </a:lnTo>
                  <a:lnTo>
                    <a:pt x="406400" y="203200"/>
                  </a:lnTo>
                  <a:lnTo>
                    <a:pt x="0" y="203200"/>
                  </a:lnTo>
                  <a:lnTo>
                    <a:pt x="0" y="406440"/>
                  </a:lnTo>
                  <a:lnTo>
                    <a:pt x="406400" y="406440"/>
                  </a:lnTo>
                  <a:lnTo>
                    <a:pt x="406400" y="609640"/>
                  </a:lnTo>
                  <a:lnTo>
                    <a:pt x="812800" y="304820"/>
                  </a:lnTo>
                  <a:close/>
                </a:path>
              </a:pathLst>
            </a:custGeom>
            <a:solidFill>
              <a:srgbClr val="3139A8"/>
            </a:solidFill>
          </p:spPr>
        </p:sp>
        <p:sp>
          <p:nvSpPr>
            <p:cNvPr id="25" name="TextBox 25"/>
            <p:cNvSpPr txBox="1"/>
            <p:nvPr/>
          </p:nvSpPr>
          <p:spPr>
            <a:xfrm>
              <a:off x="0" y="222250"/>
              <a:ext cx="711200" cy="184190"/>
            </a:xfrm>
            <a:prstGeom prst="rect">
              <a:avLst/>
            </a:prstGeom>
          </p:spPr>
          <p:txBody>
            <a:bodyPr lIns="50800" tIns="50800" rIns="50800" bIns="50800" rtlCol="0" anchor="ctr"/>
            <a:lstStyle/>
            <a:p>
              <a:pPr algn="ctr">
                <a:lnSpc>
                  <a:spcPts val="2266"/>
                </a:lnSpc>
              </a:pPr>
              <a:endParaRPr/>
            </a:p>
          </p:txBody>
        </p:sp>
      </p:grpSp>
      <p:sp>
        <p:nvSpPr>
          <p:cNvPr id="26" name="TextBox 26"/>
          <p:cNvSpPr txBox="1"/>
          <p:nvPr/>
        </p:nvSpPr>
        <p:spPr>
          <a:xfrm>
            <a:off x="17054274" y="9163050"/>
            <a:ext cx="758071"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32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9144000" y="3053551"/>
            <a:ext cx="7814349" cy="6204749"/>
          </a:xfrm>
          <a:custGeom>
            <a:avLst/>
            <a:gdLst/>
            <a:ahLst/>
            <a:cxnLst/>
            <a:rect l="l" t="t" r="r" b="b"/>
            <a:pathLst>
              <a:path w="7814349" h="6204749">
                <a:moveTo>
                  <a:pt x="0" y="0"/>
                </a:moveTo>
                <a:lnTo>
                  <a:pt x="7814349" y="0"/>
                </a:lnTo>
                <a:lnTo>
                  <a:pt x="7814349" y="6204749"/>
                </a:lnTo>
                <a:lnTo>
                  <a:pt x="0" y="6204749"/>
                </a:lnTo>
                <a:lnTo>
                  <a:pt x="0" y="0"/>
                </a:lnTo>
                <a:close/>
              </a:path>
            </a:pathLst>
          </a:custGeom>
          <a:blipFill>
            <a:blip r:embed="rId2"/>
            <a:stretch>
              <a:fillRect/>
            </a:stretch>
          </a:blipFill>
        </p:spPr>
      </p:sp>
      <p:sp>
        <p:nvSpPr>
          <p:cNvPr id="3" name="Freeform 3"/>
          <p:cNvSpPr/>
          <p:nvPr/>
        </p:nvSpPr>
        <p:spPr>
          <a:xfrm>
            <a:off x="689092" y="4737767"/>
            <a:ext cx="7419805" cy="2836317"/>
          </a:xfrm>
          <a:custGeom>
            <a:avLst/>
            <a:gdLst/>
            <a:ahLst/>
            <a:cxnLst/>
            <a:rect l="l" t="t" r="r" b="b"/>
            <a:pathLst>
              <a:path w="7419805" h="2836317">
                <a:moveTo>
                  <a:pt x="0" y="0"/>
                </a:moveTo>
                <a:lnTo>
                  <a:pt x="7419805" y="0"/>
                </a:lnTo>
                <a:lnTo>
                  <a:pt x="7419805" y="2836317"/>
                </a:lnTo>
                <a:lnTo>
                  <a:pt x="0" y="2836317"/>
                </a:lnTo>
                <a:lnTo>
                  <a:pt x="0" y="0"/>
                </a:lnTo>
                <a:close/>
              </a:path>
            </a:pathLst>
          </a:custGeom>
          <a:blipFill>
            <a:blip r:embed="rId3"/>
            <a:stretch>
              <a:fillRect/>
            </a:stretch>
          </a:blipFill>
        </p:spPr>
      </p:sp>
      <p:sp>
        <p:nvSpPr>
          <p:cNvPr id="4" name="TextBox 4"/>
          <p:cNvSpPr txBox="1"/>
          <p:nvPr/>
        </p:nvSpPr>
        <p:spPr>
          <a:xfrm>
            <a:off x="6227520" y="923925"/>
            <a:ext cx="6216491"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RECOMMENDATIONS</a:t>
            </a:r>
          </a:p>
        </p:txBody>
      </p:sp>
      <p:sp>
        <p:nvSpPr>
          <p:cNvPr id="5" name="TextBox 5"/>
          <p:cNvSpPr txBox="1"/>
          <p:nvPr/>
        </p:nvSpPr>
        <p:spPr>
          <a:xfrm>
            <a:off x="1028700" y="2341659"/>
            <a:ext cx="5651659" cy="533400"/>
          </a:xfrm>
          <a:prstGeom prst="rect">
            <a:avLst/>
          </a:prstGeom>
        </p:spPr>
        <p:txBody>
          <a:bodyPr lIns="0" tIns="0" rIns="0" bIns="0" rtlCol="0" anchor="t">
            <a:spAutoFit/>
          </a:bodyPr>
          <a:lstStyle/>
          <a:p>
            <a:pPr algn="ctr">
              <a:lnSpc>
                <a:spcPts val="4200"/>
              </a:lnSpc>
            </a:pPr>
            <a:r>
              <a:rPr lang="en-US" sz="3000">
                <a:solidFill>
                  <a:srgbClr val="5383FF"/>
                </a:solidFill>
                <a:latin typeface="Arimo Bold"/>
              </a:rPr>
              <a:t>PENETRATION TESTING TOOL</a:t>
            </a:r>
          </a:p>
        </p:txBody>
      </p:sp>
      <p:sp>
        <p:nvSpPr>
          <p:cNvPr id="6" name="TextBox 6"/>
          <p:cNvSpPr txBox="1"/>
          <p:nvPr/>
        </p:nvSpPr>
        <p:spPr>
          <a:xfrm>
            <a:off x="17043142" y="9163050"/>
            <a:ext cx="780336"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33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466930" y="3174281"/>
            <a:ext cx="11534769" cy="1969219"/>
            <a:chOff x="0" y="0"/>
            <a:chExt cx="2916995" cy="497990"/>
          </a:xfrm>
        </p:grpSpPr>
        <p:sp>
          <p:nvSpPr>
            <p:cNvPr id="3" name="Freeform 3"/>
            <p:cNvSpPr/>
            <p:nvPr/>
          </p:nvSpPr>
          <p:spPr>
            <a:xfrm>
              <a:off x="0" y="0"/>
              <a:ext cx="2916995" cy="497990"/>
            </a:xfrm>
            <a:custGeom>
              <a:avLst/>
              <a:gdLst/>
              <a:ahLst/>
              <a:cxnLst/>
              <a:rect l="l" t="t" r="r" b="b"/>
              <a:pathLst>
                <a:path w="2916995" h="497990">
                  <a:moveTo>
                    <a:pt x="0" y="0"/>
                  </a:moveTo>
                  <a:lnTo>
                    <a:pt x="2916995" y="0"/>
                  </a:lnTo>
                  <a:lnTo>
                    <a:pt x="2916995" y="497990"/>
                  </a:lnTo>
                  <a:lnTo>
                    <a:pt x="0" y="497990"/>
                  </a:lnTo>
                  <a:close/>
                </a:path>
              </a:pathLst>
            </a:custGeom>
            <a:solidFill>
              <a:srgbClr val="06C892"/>
            </a:solidFill>
          </p:spPr>
        </p:sp>
        <p:sp>
          <p:nvSpPr>
            <p:cNvPr id="4" name="TextBox 4"/>
            <p:cNvSpPr txBox="1"/>
            <p:nvPr/>
          </p:nvSpPr>
          <p:spPr>
            <a:xfrm>
              <a:off x="0" y="19050"/>
              <a:ext cx="2916995" cy="478940"/>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1902283" y="3719609"/>
            <a:ext cx="2830469" cy="720313"/>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PHASE 1</a:t>
            </a:r>
          </a:p>
        </p:txBody>
      </p:sp>
      <p:sp>
        <p:nvSpPr>
          <p:cNvPr id="6" name="TextBox 6"/>
          <p:cNvSpPr txBox="1"/>
          <p:nvPr/>
        </p:nvSpPr>
        <p:spPr>
          <a:xfrm>
            <a:off x="5164765" y="3576734"/>
            <a:ext cx="7087481" cy="866394"/>
          </a:xfrm>
          <a:prstGeom prst="rect">
            <a:avLst/>
          </a:prstGeom>
        </p:spPr>
        <p:txBody>
          <a:bodyPr lIns="0" tIns="0" rIns="0" bIns="0" rtlCol="0" anchor="t">
            <a:spAutoFit/>
          </a:bodyPr>
          <a:lstStyle/>
          <a:p>
            <a:pPr algn="ctr">
              <a:lnSpc>
                <a:spcPts val="3588"/>
              </a:lnSpc>
            </a:pPr>
            <a:r>
              <a:rPr lang="en-US" sz="2300">
                <a:solidFill>
                  <a:srgbClr val="FFFFFF"/>
                </a:solidFill>
                <a:latin typeface="Montserrat Medium"/>
              </a:rPr>
              <a:t>Test pilot SQLmap on a dummy server in a testing environment </a:t>
            </a:r>
          </a:p>
        </p:txBody>
      </p:sp>
      <p:sp>
        <p:nvSpPr>
          <p:cNvPr id="7" name="TextBox 7"/>
          <p:cNvSpPr txBox="1"/>
          <p:nvPr/>
        </p:nvSpPr>
        <p:spPr>
          <a:xfrm>
            <a:off x="6035754" y="544513"/>
            <a:ext cx="6216491" cy="863600"/>
          </a:xfrm>
          <a:prstGeom prst="rect">
            <a:avLst/>
          </a:prstGeom>
        </p:spPr>
        <p:txBody>
          <a:bodyPr lIns="0" tIns="0" rIns="0" bIns="0" rtlCol="0" anchor="t">
            <a:spAutoFit/>
          </a:bodyPr>
          <a:lstStyle/>
          <a:p>
            <a:pPr algn="ctr">
              <a:lnSpc>
                <a:spcPts val="7000"/>
              </a:lnSpc>
            </a:pPr>
            <a:r>
              <a:rPr lang="en-US" sz="5000">
                <a:solidFill>
                  <a:srgbClr val="5383FF"/>
                </a:solidFill>
                <a:latin typeface="Be Vietnam Ultra-Bold"/>
              </a:rPr>
              <a:t>RECOMMENDATIONS</a:t>
            </a:r>
          </a:p>
        </p:txBody>
      </p:sp>
      <p:sp>
        <p:nvSpPr>
          <p:cNvPr id="8" name="TextBox 8"/>
          <p:cNvSpPr txBox="1"/>
          <p:nvPr/>
        </p:nvSpPr>
        <p:spPr>
          <a:xfrm>
            <a:off x="746479" y="1841180"/>
            <a:ext cx="5630585" cy="533400"/>
          </a:xfrm>
          <a:prstGeom prst="rect">
            <a:avLst/>
          </a:prstGeom>
        </p:spPr>
        <p:txBody>
          <a:bodyPr lIns="0" tIns="0" rIns="0" bIns="0" rtlCol="0" anchor="t">
            <a:spAutoFit/>
          </a:bodyPr>
          <a:lstStyle/>
          <a:p>
            <a:pPr algn="ctr">
              <a:lnSpc>
                <a:spcPts val="4200"/>
              </a:lnSpc>
            </a:pPr>
            <a:r>
              <a:rPr lang="en-US" sz="3000">
                <a:solidFill>
                  <a:srgbClr val="5383FF"/>
                </a:solidFill>
                <a:latin typeface="Arimo Bold"/>
              </a:rPr>
              <a:t>PENETRATION TESTING PLAN</a:t>
            </a:r>
          </a:p>
        </p:txBody>
      </p:sp>
      <p:grpSp>
        <p:nvGrpSpPr>
          <p:cNvPr id="9" name="Group 9"/>
          <p:cNvGrpSpPr/>
          <p:nvPr/>
        </p:nvGrpSpPr>
        <p:grpSpPr>
          <a:xfrm>
            <a:off x="3099841" y="5388876"/>
            <a:ext cx="11534769" cy="1969219"/>
            <a:chOff x="0" y="0"/>
            <a:chExt cx="2916995" cy="497990"/>
          </a:xfrm>
        </p:grpSpPr>
        <p:sp>
          <p:nvSpPr>
            <p:cNvPr id="10" name="Freeform 10"/>
            <p:cNvSpPr/>
            <p:nvPr/>
          </p:nvSpPr>
          <p:spPr>
            <a:xfrm>
              <a:off x="0" y="0"/>
              <a:ext cx="2916995" cy="497990"/>
            </a:xfrm>
            <a:custGeom>
              <a:avLst/>
              <a:gdLst/>
              <a:ahLst/>
              <a:cxnLst/>
              <a:rect l="l" t="t" r="r" b="b"/>
              <a:pathLst>
                <a:path w="2916995" h="497990">
                  <a:moveTo>
                    <a:pt x="0" y="0"/>
                  </a:moveTo>
                  <a:lnTo>
                    <a:pt x="2916995" y="0"/>
                  </a:lnTo>
                  <a:lnTo>
                    <a:pt x="2916995" y="497990"/>
                  </a:lnTo>
                  <a:lnTo>
                    <a:pt x="0" y="497990"/>
                  </a:lnTo>
                  <a:close/>
                </a:path>
              </a:pathLst>
            </a:custGeom>
            <a:solidFill>
              <a:srgbClr val="3139A8"/>
            </a:solidFill>
          </p:spPr>
        </p:sp>
        <p:sp>
          <p:nvSpPr>
            <p:cNvPr id="11" name="TextBox 11"/>
            <p:cNvSpPr txBox="1"/>
            <p:nvPr/>
          </p:nvSpPr>
          <p:spPr>
            <a:xfrm>
              <a:off x="0" y="19050"/>
              <a:ext cx="2916995" cy="478940"/>
            </a:xfrm>
            <a:prstGeom prst="rect">
              <a:avLst/>
            </a:prstGeom>
          </p:spPr>
          <p:txBody>
            <a:bodyPr lIns="50800" tIns="50800" rIns="50800" bIns="50800" rtlCol="0" anchor="ctr"/>
            <a:lstStyle/>
            <a:p>
              <a:pPr algn="ctr">
                <a:lnSpc>
                  <a:spcPts val="2266"/>
                </a:lnSpc>
              </a:pPr>
              <a:endParaRPr/>
            </a:p>
          </p:txBody>
        </p:sp>
      </p:grpSp>
      <p:sp>
        <p:nvSpPr>
          <p:cNvPr id="12" name="TextBox 12"/>
          <p:cNvSpPr txBox="1"/>
          <p:nvPr/>
        </p:nvSpPr>
        <p:spPr>
          <a:xfrm>
            <a:off x="3505027" y="6010275"/>
            <a:ext cx="2860637" cy="720313"/>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PHASE 2</a:t>
            </a:r>
          </a:p>
        </p:txBody>
      </p:sp>
      <p:grpSp>
        <p:nvGrpSpPr>
          <p:cNvPr id="13" name="Group 13"/>
          <p:cNvGrpSpPr/>
          <p:nvPr/>
        </p:nvGrpSpPr>
        <p:grpSpPr>
          <a:xfrm>
            <a:off x="4732753" y="7605745"/>
            <a:ext cx="11534769" cy="1969219"/>
            <a:chOff x="0" y="0"/>
            <a:chExt cx="2916995" cy="497990"/>
          </a:xfrm>
        </p:grpSpPr>
        <p:sp>
          <p:nvSpPr>
            <p:cNvPr id="14" name="Freeform 14"/>
            <p:cNvSpPr/>
            <p:nvPr/>
          </p:nvSpPr>
          <p:spPr>
            <a:xfrm>
              <a:off x="0" y="0"/>
              <a:ext cx="2916995" cy="497990"/>
            </a:xfrm>
            <a:custGeom>
              <a:avLst/>
              <a:gdLst/>
              <a:ahLst/>
              <a:cxnLst/>
              <a:rect l="l" t="t" r="r" b="b"/>
              <a:pathLst>
                <a:path w="2916995" h="497990">
                  <a:moveTo>
                    <a:pt x="0" y="0"/>
                  </a:moveTo>
                  <a:lnTo>
                    <a:pt x="2916995" y="0"/>
                  </a:lnTo>
                  <a:lnTo>
                    <a:pt x="2916995" y="497990"/>
                  </a:lnTo>
                  <a:lnTo>
                    <a:pt x="0" y="497990"/>
                  </a:lnTo>
                  <a:close/>
                </a:path>
              </a:pathLst>
            </a:custGeom>
            <a:solidFill>
              <a:srgbClr val="FD696E"/>
            </a:solidFill>
          </p:spPr>
        </p:sp>
        <p:sp>
          <p:nvSpPr>
            <p:cNvPr id="15" name="TextBox 15"/>
            <p:cNvSpPr txBox="1"/>
            <p:nvPr/>
          </p:nvSpPr>
          <p:spPr>
            <a:xfrm>
              <a:off x="0" y="19050"/>
              <a:ext cx="2916995" cy="478940"/>
            </a:xfrm>
            <a:prstGeom prst="rect">
              <a:avLst/>
            </a:prstGeom>
          </p:spPr>
          <p:txBody>
            <a:bodyPr lIns="50800" tIns="50800" rIns="50800" bIns="50800" rtlCol="0" anchor="ctr"/>
            <a:lstStyle/>
            <a:p>
              <a:pPr algn="ctr">
                <a:lnSpc>
                  <a:spcPts val="2266"/>
                </a:lnSpc>
              </a:pPr>
              <a:endParaRPr/>
            </a:p>
          </p:txBody>
        </p:sp>
      </p:grpSp>
      <p:sp>
        <p:nvSpPr>
          <p:cNvPr id="16" name="TextBox 16"/>
          <p:cNvSpPr txBox="1"/>
          <p:nvPr/>
        </p:nvSpPr>
        <p:spPr>
          <a:xfrm>
            <a:off x="5164765" y="8263536"/>
            <a:ext cx="2857590" cy="720313"/>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PHASE 3</a:t>
            </a:r>
          </a:p>
        </p:txBody>
      </p:sp>
      <p:sp>
        <p:nvSpPr>
          <p:cNvPr id="17" name="TextBox 17"/>
          <p:cNvSpPr txBox="1"/>
          <p:nvPr/>
        </p:nvSpPr>
        <p:spPr>
          <a:xfrm>
            <a:off x="8022355" y="8120661"/>
            <a:ext cx="7322451" cy="866394"/>
          </a:xfrm>
          <a:prstGeom prst="rect">
            <a:avLst/>
          </a:prstGeom>
        </p:spPr>
        <p:txBody>
          <a:bodyPr lIns="0" tIns="0" rIns="0" bIns="0" rtlCol="0" anchor="t">
            <a:spAutoFit/>
          </a:bodyPr>
          <a:lstStyle/>
          <a:p>
            <a:pPr algn="ctr">
              <a:lnSpc>
                <a:spcPts val="3588"/>
              </a:lnSpc>
            </a:pPr>
            <a:r>
              <a:rPr lang="en-US" sz="2300">
                <a:solidFill>
                  <a:srgbClr val="FFFFFF"/>
                </a:solidFill>
                <a:latin typeface="Montserrat Medium"/>
              </a:rPr>
              <a:t>Expand penetration testing to all researchers’ networks and automate the process</a:t>
            </a:r>
          </a:p>
        </p:txBody>
      </p:sp>
      <p:sp>
        <p:nvSpPr>
          <p:cNvPr id="18" name="TextBox 18"/>
          <p:cNvSpPr txBox="1"/>
          <p:nvPr/>
        </p:nvSpPr>
        <p:spPr>
          <a:xfrm>
            <a:off x="6646127" y="5679488"/>
            <a:ext cx="7087481" cy="1314069"/>
          </a:xfrm>
          <a:prstGeom prst="rect">
            <a:avLst/>
          </a:prstGeom>
        </p:spPr>
        <p:txBody>
          <a:bodyPr lIns="0" tIns="0" rIns="0" bIns="0" rtlCol="0" anchor="t">
            <a:spAutoFit/>
          </a:bodyPr>
          <a:lstStyle/>
          <a:p>
            <a:pPr algn="ctr">
              <a:lnSpc>
                <a:spcPts val="3588"/>
              </a:lnSpc>
            </a:pPr>
            <a:r>
              <a:rPr lang="en-US" sz="2300">
                <a:solidFill>
                  <a:srgbClr val="FFFFFF"/>
                </a:solidFill>
                <a:latin typeface="Montserrat Medium"/>
              </a:rPr>
              <a:t>Implementing SQLmap in a limited capacity to a researcher’s network for 3 months, monitor testing and evaluate effectinvess</a:t>
            </a:r>
          </a:p>
        </p:txBody>
      </p:sp>
      <p:sp>
        <p:nvSpPr>
          <p:cNvPr id="19" name="TextBox 19"/>
          <p:cNvSpPr txBox="1"/>
          <p:nvPr/>
        </p:nvSpPr>
        <p:spPr>
          <a:xfrm>
            <a:off x="17032843" y="9163050"/>
            <a:ext cx="800933"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34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0283490" y="1028700"/>
            <a:ext cx="5992153" cy="1808046"/>
          </a:xfrm>
          <a:custGeom>
            <a:avLst/>
            <a:gdLst/>
            <a:ahLst/>
            <a:cxnLst/>
            <a:rect l="l" t="t" r="r" b="b"/>
            <a:pathLst>
              <a:path w="5992153" h="1808046">
                <a:moveTo>
                  <a:pt x="0" y="0"/>
                </a:moveTo>
                <a:lnTo>
                  <a:pt x="5992153" y="0"/>
                </a:lnTo>
                <a:lnTo>
                  <a:pt x="5992153" y="1808046"/>
                </a:lnTo>
                <a:lnTo>
                  <a:pt x="0" y="1808046"/>
                </a:lnTo>
                <a:lnTo>
                  <a:pt x="0" y="0"/>
                </a:lnTo>
                <a:close/>
              </a:path>
            </a:pathLst>
          </a:custGeom>
          <a:blipFill>
            <a:blip r:embed="rId2"/>
            <a:stretch>
              <a:fillRect/>
            </a:stretch>
          </a:blipFill>
        </p:spPr>
      </p:sp>
      <p:sp>
        <p:nvSpPr>
          <p:cNvPr id="3" name="TextBox 3"/>
          <p:cNvSpPr txBox="1"/>
          <p:nvPr/>
        </p:nvSpPr>
        <p:spPr>
          <a:xfrm>
            <a:off x="1219200" y="1639016"/>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CITATION</a:t>
            </a:r>
          </a:p>
        </p:txBody>
      </p:sp>
      <p:sp>
        <p:nvSpPr>
          <p:cNvPr id="4" name="TextBox 4"/>
          <p:cNvSpPr txBox="1"/>
          <p:nvPr/>
        </p:nvSpPr>
        <p:spPr>
          <a:xfrm>
            <a:off x="1219200" y="2751021"/>
            <a:ext cx="14005200" cy="7434402"/>
          </a:xfrm>
          <a:prstGeom prst="rect">
            <a:avLst/>
          </a:prstGeom>
        </p:spPr>
        <p:txBody>
          <a:bodyPr lIns="0" tIns="0" rIns="0" bIns="0" rtlCol="0" anchor="t">
            <a:spAutoFit/>
          </a:bodyPr>
          <a:lstStyle/>
          <a:p>
            <a:pPr marL="431801" lvl="1" indent="-215900">
              <a:lnSpc>
                <a:spcPts val="3240"/>
              </a:lnSpc>
              <a:buFont typeface="Arial"/>
              <a:buChar char="•"/>
            </a:pPr>
            <a:r>
              <a:rPr lang="en-US" sz="2000">
                <a:solidFill>
                  <a:srgbClr val="3139A8"/>
                </a:solidFill>
                <a:latin typeface="Quicksand Medium"/>
              </a:rPr>
              <a:t>Statista. (2024, March 18). Canada’s number of internet fraud cases from 2014 to 2023. https://www.statista.com/statistics/1456731/internet-fraud-cases-canada/</a:t>
            </a:r>
          </a:p>
          <a:p>
            <a:pPr marL="431801" lvl="1" indent="-215900">
              <a:lnSpc>
                <a:spcPts val="3240"/>
              </a:lnSpc>
              <a:buFont typeface="Arial"/>
              <a:buChar char="•"/>
            </a:pPr>
            <a:r>
              <a:rPr lang="en-US" sz="2000">
                <a:solidFill>
                  <a:srgbClr val="3139A8"/>
                </a:solidFill>
                <a:latin typeface="Quicksand Medium"/>
              </a:rPr>
              <a:t>Statista. (2024b, March 19). Canada’s number of identity fraud cases from 2014 to 2023. https://www.statista.com/statistics/1457331/identity-fraud-cases-canada/</a:t>
            </a:r>
          </a:p>
          <a:p>
            <a:pPr marL="431801" lvl="1" indent="-215900">
              <a:lnSpc>
                <a:spcPts val="3240"/>
              </a:lnSpc>
              <a:buFont typeface="Arial"/>
              <a:buChar char="•"/>
            </a:pPr>
            <a:r>
              <a:rPr lang="en-US" sz="2000">
                <a:solidFill>
                  <a:srgbClr val="3139A8"/>
                </a:solidFill>
                <a:latin typeface="Quicksand Medium"/>
              </a:rPr>
              <a:t>Statista. (2024b, March 19). Canada’s predicted cost of Cybercrime from 2017 to 2028. https://www.statista.com/forecasts/1457244/canada-cybercrime-cost-annual</a:t>
            </a:r>
          </a:p>
          <a:p>
            <a:pPr marL="431801" lvl="1" indent="-215900">
              <a:lnSpc>
                <a:spcPts val="3240"/>
              </a:lnSpc>
              <a:buFont typeface="Arial"/>
              <a:buChar char="•"/>
            </a:pPr>
            <a:r>
              <a:rPr lang="en-US" sz="2000">
                <a:solidFill>
                  <a:srgbClr val="3139A8"/>
                </a:solidFill>
                <a:latin typeface="Quicksand Medium"/>
              </a:rPr>
              <a:t>Jain , S. (2024, February 8). 160 cybersecurity statistics: Updated report 2024. Astra Security Blog. https://www.getastra.com/blog/security-audit/cyber-security-statistics/#:~:text=Cybersecurity%20statistics%20indicate%20that%20there,cost%20%248%20trillion%20by%202023.</a:t>
            </a:r>
          </a:p>
          <a:p>
            <a:pPr marL="431801" lvl="1" indent="-215900">
              <a:lnSpc>
                <a:spcPts val="3240"/>
              </a:lnSpc>
              <a:buFont typeface="Arial"/>
              <a:buChar char="•"/>
            </a:pPr>
            <a:r>
              <a:rPr lang="en-US" sz="2000">
                <a:solidFill>
                  <a:srgbClr val="3139A8"/>
                </a:solidFill>
                <a:latin typeface="Quicksand Medium"/>
              </a:rPr>
              <a:t>Security Magazine. (2020, May 24). Hackers attack every 39 seconds. Security Magazine RSS. https://www.securitymagazine.com/articles/87787-hackers-attack-every-39-seconds</a:t>
            </a:r>
          </a:p>
          <a:p>
            <a:pPr marL="431801" lvl="1" indent="-215900">
              <a:lnSpc>
                <a:spcPts val="3240"/>
              </a:lnSpc>
              <a:buFont typeface="Arial"/>
              <a:buChar char="•"/>
            </a:pPr>
            <a:r>
              <a:rPr lang="en-US" sz="2000">
                <a:solidFill>
                  <a:srgbClr val="3139A8"/>
                </a:solidFill>
                <a:latin typeface="Quicksand Medium"/>
              </a:rPr>
              <a:t>Check Point Blog. (2022, August 16). Check point research: Education sector experiencing more than double monthly attacks, compared to other industries. https://blog.checkpoint.com/2022/08/09/check-point-research-education-sector-experiencing-more-than-double-monthly-attacks-compared-to-other-industries/</a:t>
            </a:r>
          </a:p>
          <a:p>
            <a:pPr marL="431801" lvl="1" indent="-215900">
              <a:lnSpc>
                <a:spcPts val="3240"/>
              </a:lnSpc>
              <a:buFont typeface="Arial"/>
              <a:buChar char="•"/>
            </a:pPr>
            <a:r>
              <a:rPr lang="en-US" sz="2000">
                <a:solidFill>
                  <a:srgbClr val="3139A8"/>
                </a:solidFill>
                <a:latin typeface="Quicksand Medium"/>
              </a:rPr>
              <a:t>The University of Winnipeg. (2024, March 25). Cyber attack and service outage. </a:t>
            </a:r>
            <a:r>
              <a:rPr lang="en-US" sz="2000" u="sng">
                <a:solidFill>
                  <a:srgbClr val="3139A8"/>
                </a:solidFill>
                <a:latin typeface="Quicksand Medium"/>
                <a:hlinkClick r:id="rId3" tooltip="https://www.uwinnipeg.ca/updates/index.html?eid=aa32babed1cb2cfb62dd985e81fd67e1"/>
              </a:rPr>
              <a:t>https://www.uwinnipeg.ca/updates/index.html?eid=aa32babed1cb2cfb62dd985e81fd67e1</a:t>
            </a:r>
          </a:p>
          <a:p>
            <a:pPr>
              <a:lnSpc>
                <a:spcPts val="3983"/>
              </a:lnSpc>
            </a:pPr>
            <a:endParaRPr lang="en-US" sz="2000" u="sng">
              <a:solidFill>
                <a:srgbClr val="3139A8"/>
              </a:solidFill>
              <a:latin typeface="Quicksand Medium"/>
              <a:hlinkClick r:id="rId3" tooltip="https://www.uwinnipeg.ca/updates/index.html?eid=aa32babed1cb2cfb62dd985e81fd67e1"/>
            </a:endParaRPr>
          </a:p>
        </p:txBody>
      </p:sp>
      <p:sp>
        <p:nvSpPr>
          <p:cNvPr id="5" name="TextBox 5"/>
          <p:cNvSpPr txBox="1"/>
          <p:nvPr/>
        </p:nvSpPr>
        <p:spPr>
          <a:xfrm>
            <a:off x="17039570" y="9163050"/>
            <a:ext cx="787479"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35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FD696E"/>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219200" y="3493770"/>
            <a:ext cx="7924800" cy="3451860"/>
          </a:xfrm>
          <a:prstGeom prst="rect">
            <a:avLst/>
          </a:prstGeom>
        </p:spPr>
        <p:txBody>
          <a:bodyPr lIns="0" tIns="0" rIns="0" bIns="0" rtlCol="0" anchor="t">
            <a:spAutoFit/>
          </a:bodyPr>
          <a:lstStyle/>
          <a:p>
            <a:pPr>
              <a:lnSpc>
                <a:spcPts val="6719"/>
              </a:lnSpc>
            </a:pPr>
            <a:r>
              <a:rPr lang="en-US" sz="6999" spc="-293">
                <a:solidFill>
                  <a:srgbClr val="3139A8"/>
                </a:solidFill>
                <a:latin typeface="Be Vietnam Ultra-Bold"/>
              </a:rPr>
              <a:t>THANK YOU FOR LISTENING</a:t>
            </a:r>
          </a:p>
          <a:p>
            <a:pPr marL="0" lvl="0" indent="0">
              <a:lnSpc>
                <a:spcPts val="6719"/>
              </a:lnSpc>
            </a:pPr>
            <a:r>
              <a:rPr lang="en-US" sz="6999" spc="-293">
                <a:solidFill>
                  <a:srgbClr val="3139A8"/>
                </a:solidFill>
                <a:latin typeface="Be Vietnam Ultra-Bold"/>
              </a:rPr>
              <a:t>ANY QUESTIONS? ASK AWAY</a:t>
            </a:r>
          </a:p>
        </p:txBody>
      </p:sp>
      <p:sp>
        <p:nvSpPr>
          <p:cNvPr id="10" name="TextBox 10"/>
          <p:cNvSpPr txBox="1"/>
          <p:nvPr/>
        </p:nvSpPr>
        <p:spPr>
          <a:xfrm>
            <a:off x="1028700" y="8858377"/>
            <a:ext cx="9217795" cy="399923"/>
          </a:xfrm>
          <a:prstGeom prst="rect">
            <a:avLst/>
          </a:prstGeom>
        </p:spPr>
        <p:txBody>
          <a:bodyPr lIns="0" tIns="0" rIns="0" bIns="0" rtlCol="0" anchor="t">
            <a:spAutoFit/>
          </a:bodyPr>
          <a:lstStyle/>
          <a:p>
            <a:pPr marL="0" lvl="0" indent="0" algn="l">
              <a:lnSpc>
                <a:spcPts val="3136"/>
              </a:lnSpc>
              <a:spcBef>
                <a:spcPct val="0"/>
              </a:spcBef>
            </a:pPr>
            <a:r>
              <a:rPr lang="en-US" sz="2800" spc="-117">
                <a:solidFill>
                  <a:srgbClr val="090147"/>
                </a:solidFill>
                <a:latin typeface="Be Vietnam"/>
              </a:rPr>
              <a:t>PRESENTED BY VI LE, SUPERVISED BY DR. VICTOR BALOGUN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4442309" y="2204284"/>
            <a:ext cx="9403382" cy="5878433"/>
          </a:xfrm>
          <a:custGeom>
            <a:avLst/>
            <a:gdLst/>
            <a:ahLst/>
            <a:cxnLst/>
            <a:rect l="l" t="t" r="r" b="b"/>
            <a:pathLst>
              <a:path w="9403382" h="5878433">
                <a:moveTo>
                  <a:pt x="0" y="0"/>
                </a:moveTo>
                <a:lnTo>
                  <a:pt x="9403382" y="0"/>
                </a:lnTo>
                <a:lnTo>
                  <a:pt x="9403382" y="5878432"/>
                </a:lnTo>
                <a:lnTo>
                  <a:pt x="0" y="5878432"/>
                </a:lnTo>
                <a:lnTo>
                  <a:pt x="0" y="0"/>
                </a:lnTo>
                <a:close/>
              </a:path>
            </a:pathLst>
          </a:custGeom>
          <a:blipFill>
            <a:blip r:embed="rId2"/>
            <a:stretch>
              <a:fillRect/>
            </a:stretch>
          </a:blipFill>
        </p:spPr>
      </p:sp>
      <p:sp>
        <p:nvSpPr>
          <p:cNvPr id="3" name="Freeform 3"/>
          <p:cNvSpPr/>
          <p:nvPr/>
        </p:nvSpPr>
        <p:spPr>
          <a:xfrm>
            <a:off x="4594709" y="2356684"/>
            <a:ext cx="9431287" cy="5865281"/>
          </a:xfrm>
          <a:custGeom>
            <a:avLst/>
            <a:gdLst/>
            <a:ahLst/>
            <a:cxnLst/>
            <a:rect l="l" t="t" r="r" b="b"/>
            <a:pathLst>
              <a:path w="9431287" h="5865281">
                <a:moveTo>
                  <a:pt x="0" y="0"/>
                </a:moveTo>
                <a:lnTo>
                  <a:pt x="9431287" y="0"/>
                </a:lnTo>
                <a:lnTo>
                  <a:pt x="9431287" y="5865281"/>
                </a:lnTo>
                <a:lnTo>
                  <a:pt x="0" y="5865281"/>
                </a:lnTo>
                <a:lnTo>
                  <a:pt x="0" y="0"/>
                </a:lnTo>
                <a:close/>
              </a:path>
            </a:pathLst>
          </a:custGeom>
          <a:blipFill>
            <a:blip r:embed="rId3"/>
            <a:stretch>
              <a:fillRect/>
            </a:stretch>
          </a:blipFill>
        </p:spPr>
      </p:sp>
      <p:sp>
        <p:nvSpPr>
          <p:cNvPr id="4" name="Freeform 4"/>
          <p:cNvSpPr/>
          <p:nvPr/>
        </p:nvSpPr>
        <p:spPr>
          <a:xfrm>
            <a:off x="4201131" y="2509084"/>
            <a:ext cx="10574829" cy="6749216"/>
          </a:xfrm>
          <a:custGeom>
            <a:avLst/>
            <a:gdLst/>
            <a:ahLst/>
            <a:cxnLst/>
            <a:rect l="l" t="t" r="r" b="b"/>
            <a:pathLst>
              <a:path w="10574829" h="6749216">
                <a:moveTo>
                  <a:pt x="0" y="0"/>
                </a:moveTo>
                <a:lnTo>
                  <a:pt x="10574829" y="0"/>
                </a:lnTo>
                <a:lnTo>
                  <a:pt x="10574829" y="6749216"/>
                </a:lnTo>
                <a:lnTo>
                  <a:pt x="0" y="6749216"/>
                </a:lnTo>
                <a:lnTo>
                  <a:pt x="0" y="0"/>
                </a:lnTo>
                <a:close/>
              </a:path>
            </a:pathLst>
          </a:custGeom>
          <a:blipFill>
            <a:blip r:embed="rId2"/>
            <a:stretch>
              <a:fillRect r="-2094"/>
            </a:stretch>
          </a:blipFill>
        </p:spPr>
      </p:sp>
      <p:sp>
        <p:nvSpPr>
          <p:cNvPr id="5" name="TextBox 5"/>
          <p:cNvSpPr txBox="1"/>
          <p:nvPr/>
        </p:nvSpPr>
        <p:spPr>
          <a:xfrm>
            <a:off x="689092" y="952500"/>
            <a:ext cx="17598908" cy="1384300"/>
          </a:xfrm>
          <a:prstGeom prst="rect">
            <a:avLst/>
          </a:prstGeom>
        </p:spPr>
        <p:txBody>
          <a:bodyPr lIns="0" tIns="0" rIns="0" bIns="0" rtlCol="0" anchor="t">
            <a:spAutoFit/>
          </a:bodyPr>
          <a:lstStyle/>
          <a:p>
            <a:pPr algn="ctr">
              <a:lnSpc>
                <a:spcPts val="5599"/>
              </a:lnSpc>
            </a:pPr>
            <a:r>
              <a:rPr lang="en-US" sz="3999">
                <a:solidFill>
                  <a:srgbClr val="5383FF"/>
                </a:solidFill>
                <a:latin typeface="Be Vietnam Ultra-Bold"/>
              </a:rPr>
              <a:t>Number of police-reported instances of internet fraud in Canada from 2014 to 2022</a:t>
            </a:r>
          </a:p>
        </p:txBody>
      </p:sp>
      <p:sp>
        <p:nvSpPr>
          <p:cNvPr id="6" name="TextBox 6"/>
          <p:cNvSpPr txBox="1"/>
          <p:nvPr/>
        </p:nvSpPr>
        <p:spPr>
          <a:xfrm>
            <a:off x="17238226" y="9163050"/>
            <a:ext cx="390168"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4054294" y="2343093"/>
            <a:ext cx="10868503" cy="6915207"/>
          </a:xfrm>
          <a:custGeom>
            <a:avLst/>
            <a:gdLst/>
            <a:ahLst/>
            <a:cxnLst/>
            <a:rect l="l" t="t" r="r" b="b"/>
            <a:pathLst>
              <a:path w="10868503" h="6915207">
                <a:moveTo>
                  <a:pt x="0" y="0"/>
                </a:moveTo>
                <a:lnTo>
                  <a:pt x="10868503" y="0"/>
                </a:lnTo>
                <a:lnTo>
                  <a:pt x="10868503" y="6915207"/>
                </a:lnTo>
                <a:lnTo>
                  <a:pt x="0" y="6915207"/>
                </a:lnTo>
                <a:lnTo>
                  <a:pt x="0" y="0"/>
                </a:lnTo>
                <a:close/>
              </a:path>
            </a:pathLst>
          </a:custGeom>
          <a:blipFill>
            <a:blip r:embed="rId2"/>
            <a:stretch>
              <a:fillRect/>
            </a:stretch>
          </a:blipFill>
        </p:spPr>
      </p:sp>
      <p:sp>
        <p:nvSpPr>
          <p:cNvPr id="3" name="TextBox 3"/>
          <p:cNvSpPr txBox="1"/>
          <p:nvPr/>
        </p:nvSpPr>
        <p:spPr>
          <a:xfrm>
            <a:off x="689092" y="755617"/>
            <a:ext cx="17598908" cy="1384300"/>
          </a:xfrm>
          <a:prstGeom prst="rect">
            <a:avLst/>
          </a:prstGeom>
        </p:spPr>
        <p:txBody>
          <a:bodyPr lIns="0" tIns="0" rIns="0" bIns="0" rtlCol="0" anchor="t">
            <a:spAutoFit/>
          </a:bodyPr>
          <a:lstStyle/>
          <a:p>
            <a:pPr algn="ctr">
              <a:lnSpc>
                <a:spcPts val="5599"/>
              </a:lnSpc>
            </a:pPr>
            <a:r>
              <a:rPr lang="en-US" sz="3999">
                <a:solidFill>
                  <a:srgbClr val="5383FF"/>
                </a:solidFill>
                <a:latin typeface="Be Vietnam Ultra-Bold"/>
              </a:rPr>
              <a:t>Number of police-reported instances of online identity fraud in Canada from 2014 to 2022</a:t>
            </a:r>
          </a:p>
        </p:txBody>
      </p:sp>
      <p:sp>
        <p:nvSpPr>
          <p:cNvPr id="4" name="TextBox 4"/>
          <p:cNvSpPr txBox="1"/>
          <p:nvPr/>
        </p:nvSpPr>
        <p:spPr>
          <a:xfrm>
            <a:off x="17227868" y="9163050"/>
            <a:ext cx="410885"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3834040" y="2510837"/>
            <a:ext cx="10619920" cy="6747463"/>
          </a:xfrm>
          <a:custGeom>
            <a:avLst/>
            <a:gdLst/>
            <a:ahLst/>
            <a:cxnLst/>
            <a:rect l="l" t="t" r="r" b="b"/>
            <a:pathLst>
              <a:path w="10619920" h="6747463">
                <a:moveTo>
                  <a:pt x="0" y="0"/>
                </a:moveTo>
                <a:lnTo>
                  <a:pt x="10619920" y="0"/>
                </a:lnTo>
                <a:lnTo>
                  <a:pt x="10619920" y="6747463"/>
                </a:lnTo>
                <a:lnTo>
                  <a:pt x="0" y="6747463"/>
                </a:lnTo>
                <a:lnTo>
                  <a:pt x="0" y="0"/>
                </a:lnTo>
                <a:close/>
              </a:path>
            </a:pathLst>
          </a:custGeom>
          <a:blipFill>
            <a:blip r:embed="rId2"/>
            <a:stretch>
              <a:fillRect/>
            </a:stretch>
          </a:blipFill>
        </p:spPr>
      </p:sp>
      <p:sp>
        <p:nvSpPr>
          <p:cNvPr id="3" name="TextBox 3"/>
          <p:cNvSpPr txBox="1"/>
          <p:nvPr/>
        </p:nvSpPr>
        <p:spPr>
          <a:xfrm>
            <a:off x="1421764" y="1641592"/>
            <a:ext cx="16133564" cy="679450"/>
          </a:xfrm>
          <a:prstGeom prst="rect">
            <a:avLst/>
          </a:prstGeom>
        </p:spPr>
        <p:txBody>
          <a:bodyPr lIns="0" tIns="0" rIns="0" bIns="0" rtlCol="0" anchor="t">
            <a:spAutoFit/>
          </a:bodyPr>
          <a:lstStyle/>
          <a:p>
            <a:pPr algn="ctr">
              <a:lnSpc>
                <a:spcPts val="5599"/>
              </a:lnSpc>
            </a:pPr>
            <a:r>
              <a:rPr lang="en-US" sz="3999">
                <a:solidFill>
                  <a:srgbClr val="5383FF"/>
                </a:solidFill>
                <a:latin typeface="Be Vietnam Ultra-Bold"/>
              </a:rPr>
              <a:t>Estimated annual cost of cybercrime in Canada from 2017 to 2028</a:t>
            </a:r>
          </a:p>
        </p:txBody>
      </p:sp>
      <p:sp>
        <p:nvSpPr>
          <p:cNvPr id="4" name="TextBox 4"/>
          <p:cNvSpPr txBox="1"/>
          <p:nvPr/>
        </p:nvSpPr>
        <p:spPr>
          <a:xfrm>
            <a:off x="17234654" y="9163050"/>
            <a:ext cx="397312"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1219200" y="627764"/>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OBJECTIVES</a:t>
            </a:r>
          </a:p>
        </p:txBody>
      </p:sp>
      <p:sp>
        <p:nvSpPr>
          <p:cNvPr id="6" name="TextBox 6"/>
          <p:cNvSpPr txBox="1"/>
          <p:nvPr/>
        </p:nvSpPr>
        <p:spPr>
          <a:xfrm>
            <a:off x="1219200" y="1547879"/>
            <a:ext cx="7570711" cy="8976360"/>
          </a:xfrm>
          <a:prstGeom prst="rect">
            <a:avLst/>
          </a:prstGeom>
        </p:spPr>
        <p:txBody>
          <a:bodyPr lIns="0" tIns="0" rIns="0" bIns="0" rtlCol="0" anchor="t">
            <a:spAutoFit/>
          </a:bodyPr>
          <a:lstStyle/>
          <a:p>
            <a:pPr>
              <a:lnSpc>
                <a:spcPts val="4049"/>
              </a:lnSpc>
            </a:pPr>
            <a:r>
              <a:rPr lang="en-US" sz="2499">
                <a:solidFill>
                  <a:srgbClr val="FFFFFF"/>
                </a:solidFill>
                <a:latin typeface="Quicksand Medium"/>
              </a:rPr>
              <a:t>1      Investigate past cyber attacks within ACS department.</a:t>
            </a:r>
          </a:p>
          <a:p>
            <a:pPr>
              <a:lnSpc>
                <a:spcPts val="4049"/>
              </a:lnSpc>
            </a:pPr>
            <a:r>
              <a:rPr lang="en-US" sz="2499">
                <a:solidFill>
                  <a:srgbClr val="FFFFFF"/>
                </a:solidFill>
                <a:latin typeface="Quicksand Medium"/>
              </a:rPr>
              <a:t>2      Analyze attack methods, attack surfaces, and damage caused due to those past attacks.</a:t>
            </a:r>
          </a:p>
          <a:p>
            <a:pPr>
              <a:lnSpc>
                <a:spcPts val="4049"/>
              </a:lnSpc>
            </a:pPr>
            <a:r>
              <a:rPr lang="en-US" sz="2499">
                <a:solidFill>
                  <a:srgbClr val="FFFFFF"/>
                </a:solidFill>
                <a:latin typeface="Quicksand Medium"/>
              </a:rPr>
              <a:t>3      Review current systems, critical assets, and architectural design of ACS department</a:t>
            </a:r>
          </a:p>
          <a:p>
            <a:pPr>
              <a:lnSpc>
                <a:spcPts val="4049"/>
              </a:lnSpc>
            </a:pPr>
            <a:r>
              <a:rPr lang="en-US" sz="2499">
                <a:solidFill>
                  <a:srgbClr val="FFFFFF"/>
                </a:solidFill>
                <a:latin typeface="Quicksand Medium"/>
              </a:rPr>
              <a:t>4      Evaluate current protocols, and security policies of ACS department</a:t>
            </a:r>
          </a:p>
          <a:p>
            <a:pPr>
              <a:lnSpc>
                <a:spcPts val="4049"/>
              </a:lnSpc>
            </a:pPr>
            <a:r>
              <a:rPr lang="en-US" sz="2499">
                <a:solidFill>
                  <a:srgbClr val="FFFFFF"/>
                </a:solidFill>
                <a:latin typeface="Quicksand Medium"/>
              </a:rPr>
              <a:t>5      Evaluate the effectiveness of current control mechanisms, defensive measures implemented in ACS department’s system.</a:t>
            </a:r>
          </a:p>
          <a:p>
            <a:pPr>
              <a:lnSpc>
                <a:spcPts val="4049"/>
              </a:lnSpc>
            </a:pPr>
            <a:r>
              <a:rPr lang="en-US" sz="2499">
                <a:solidFill>
                  <a:srgbClr val="FFFFFF"/>
                </a:solidFill>
                <a:latin typeface="Quicksand Medium"/>
              </a:rPr>
              <a:t>6      Conduct risk analysis and propose strategies to mitigate those risks.</a:t>
            </a:r>
          </a:p>
          <a:p>
            <a:pPr>
              <a:lnSpc>
                <a:spcPts val="4049"/>
              </a:lnSpc>
            </a:pPr>
            <a:r>
              <a:rPr lang="en-US" sz="2499">
                <a:solidFill>
                  <a:srgbClr val="FFFFFF"/>
                </a:solidFill>
                <a:latin typeface="Quicksand Medium"/>
              </a:rPr>
              <a:t>7      Design an incident response plan for ACS department.</a:t>
            </a:r>
          </a:p>
          <a:p>
            <a:pPr>
              <a:lnSpc>
                <a:spcPts val="4049"/>
              </a:lnSpc>
            </a:pPr>
            <a:r>
              <a:rPr lang="en-US" sz="2499">
                <a:solidFill>
                  <a:srgbClr val="FFFFFF"/>
                </a:solidFill>
                <a:latin typeface="Quicksand Medium"/>
              </a:rPr>
              <a:t>8      Design penetration testing plan for ACS department</a:t>
            </a:r>
          </a:p>
          <a:p>
            <a:pPr>
              <a:lnSpc>
                <a:spcPts val="3239"/>
              </a:lnSpc>
            </a:pPr>
            <a:endParaRPr lang="en-US" sz="2499">
              <a:solidFill>
                <a:srgbClr val="FFFFFF"/>
              </a:solidFill>
              <a:latin typeface="Quicksand Medium"/>
            </a:endParaRPr>
          </a:p>
        </p:txBody>
      </p:sp>
      <p:sp>
        <p:nvSpPr>
          <p:cNvPr id="7" name="TextBox 7"/>
          <p:cNvSpPr txBox="1"/>
          <p:nvPr/>
        </p:nvSpPr>
        <p:spPr>
          <a:xfrm>
            <a:off x="17219176" y="9163050"/>
            <a:ext cx="428268"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90147"/>
                </a:solidFill>
                <a:latin typeface="Canva Sans Bold"/>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895350"/>
            <a:ext cx="8771334" cy="1193800"/>
          </a:xfrm>
          <a:prstGeom prst="rect">
            <a:avLst/>
          </a:prstGeom>
        </p:spPr>
        <p:txBody>
          <a:bodyPr lIns="0" tIns="0" rIns="0" bIns="0" rtlCol="0" anchor="t">
            <a:spAutoFit/>
          </a:bodyPr>
          <a:lstStyle/>
          <a:p>
            <a:pPr marL="0" lvl="0" indent="0" algn="ctr">
              <a:lnSpc>
                <a:spcPts val="9799"/>
              </a:lnSpc>
              <a:spcBef>
                <a:spcPct val="0"/>
              </a:spcBef>
            </a:pPr>
            <a:r>
              <a:rPr lang="en-US" sz="6999">
                <a:solidFill>
                  <a:srgbClr val="5383FF"/>
                </a:solidFill>
                <a:latin typeface="Be Vietnam Ultra-Bold"/>
              </a:rPr>
              <a:t>SCOPE OF RESERACH</a:t>
            </a:r>
          </a:p>
        </p:txBody>
      </p:sp>
      <p:grpSp>
        <p:nvGrpSpPr>
          <p:cNvPr id="3" name="Group 3"/>
          <p:cNvGrpSpPr/>
          <p:nvPr/>
        </p:nvGrpSpPr>
        <p:grpSpPr>
          <a:xfrm>
            <a:off x="1028700" y="2893213"/>
            <a:ext cx="9717638" cy="6216967"/>
            <a:chOff x="0" y="0"/>
            <a:chExt cx="3030679" cy="1938911"/>
          </a:xfrm>
        </p:grpSpPr>
        <p:sp>
          <p:nvSpPr>
            <p:cNvPr id="4" name="Freeform 4"/>
            <p:cNvSpPr/>
            <p:nvPr/>
          </p:nvSpPr>
          <p:spPr>
            <a:xfrm>
              <a:off x="0" y="0"/>
              <a:ext cx="3030679" cy="1938911"/>
            </a:xfrm>
            <a:custGeom>
              <a:avLst/>
              <a:gdLst/>
              <a:ahLst/>
              <a:cxnLst/>
              <a:rect l="l" t="t" r="r" b="b"/>
              <a:pathLst>
                <a:path w="3030679" h="1938911">
                  <a:moveTo>
                    <a:pt x="11950" y="0"/>
                  </a:moveTo>
                  <a:lnTo>
                    <a:pt x="3018729" y="0"/>
                  </a:lnTo>
                  <a:cubicBezTo>
                    <a:pt x="3025329" y="0"/>
                    <a:pt x="3030679" y="5350"/>
                    <a:pt x="3030679" y="11950"/>
                  </a:cubicBezTo>
                  <a:lnTo>
                    <a:pt x="3030679" y="1926961"/>
                  </a:lnTo>
                  <a:cubicBezTo>
                    <a:pt x="3030679" y="1930130"/>
                    <a:pt x="3029420" y="1933170"/>
                    <a:pt x="3027179" y="1935411"/>
                  </a:cubicBezTo>
                  <a:cubicBezTo>
                    <a:pt x="3024938" y="1937652"/>
                    <a:pt x="3021898" y="1938911"/>
                    <a:pt x="3018729" y="1938911"/>
                  </a:cubicBezTo>
                  <a:lnTo>
                    <a:pt x="11950" y="1938911"/>
                  </a:lnTo>
                  <a:cubicBezTo>
                    <a:pt x="5350" y="1938911"/>
                    <a:pt x="0" y="1933561"/>
                    <a:pt x="0" y="1926961"/>
                  </a:cubicBezTo>
                  <a:lnTo>
                    <a:pt x="0" y="11950"/>
                  </a:lnTo>
                  <a:cubicBezTo>
                    <a:pt x="0" y="5350"/>
                    <a:pt x="5350" y="0"/>
                    <a:pt x="11950" y="0"/>
                  </a:cubicBezTo>
                  <a:close/>
                </a:path>
              </a:pathLst>
            </a:custGeom>
            <a:solidFill>
              <a:srgbClr val="06C892"/>
            </a:solidFill>
            <a:ln w="9525" cap="sq">
              <a:solidFill>
                <a:srgbClr val="000000"/>
              </a:solidFill>
              <a:prstDash val="solid"/>
              <a:miter/>
            </a:ln>
          </p:spPr>
        </p:sp>
        <p:sp>
          <p:nvSpPr>
            <p:cNvPr id="5" name="TextBox 5"/>
            <p:cNvSpPr txBox="1"/>
            <p:nvPr/>
          </p:nvSpPr>
          <p:spPr>
            <a:xfrm>
              <a:off x="0" y="-38100"/>
              <a:ext cx="3030679" cy="197701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469413" y="4513960"/>
            <a:ext cx="6836211" cy="3836838"/>
            <a:chOff x="0" y="0"/>
            <a:chExt cx="2132037" cy="1196610"/>
          </a:xfrm>
        </p:grpSpPr>
        <p:sp>
          <p:nvSpPr>
            <p:cNvPr id="7" name="Freeform 7"/>
            <p:cNvSpPr/>
            <p:nvPr/>
          </p:nvSpPr>
          <p:spPr>
            <a:xfrm>
              <a:off x="0" y="0"/>
              <a:ext cx="2132037" cy="1196610"/>
            </a:xfrm>
            <a:custGeom>
              <a:avLst/>
              <a:gdLst/>
              <a:ahLst/>
              <a:cxnLst/>
              <a:rect l="l" t="t" r="r" b="b"/>
              <a:pathLst>
                <a:path w="2132037" h="1196610">
                  <a:moveTo>
                    <a:pt x="16987" y="0"/>
                  </a:moveTo>
                  <a:lnTo>
                    <a:pt x="2115050" y="0"/>
                  </a:lnTo>
                  <a:cubicBezTo>
                    <a:pt x="2119555" y="0"/>
                    <a:pt x="2123876" y="1790"/>
                    <a:pt x="2127062" y="4975"/>
                  </a:cubicBezTo>
                  <a:cubicBezTo>
                    <a:pt x="2130247" y="8161"/>
                    <a:pt x="2132037" y="12482"/>
                    <a:pt x="2132037" y="16987"/>
                  </a:cubicBezTo>
                  <a:lnTo>
                    <a:pt x="2132037" y="1179623"/>
                  </a:lnTo>
                  <a:cubicBezTo>
                    <a:pt x="2132037" y="1189005"/>
                    <a:pt x="2124432" y="1196610"/>
                    <a:pt x="2115050" y="1196610"/>
                  </a:cubicBezTo>
                  <a:lnTo>
                    <a:pt x="16987" y="1196610"/>
                  </a:lnTo>
                  <a:cubicBezTo>
                    <a:pt x="7605" y="1196610"/>
                    <a:pt x="0" y="1189005"/>
                    <a:pt x="0" y="1179623"/>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id="8" name="TextBox 8"/>
            <p:cNvSpPr txBox="1"/>
            <p:nvPr/>
          </p:nvSpPr>
          <p:spPr>
            <a:xfrm>
              <a:off x="0" y="-38100"/>
              <a:ext cx="2132037" cy="123471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4957297" y="4997969"/>
            <a:ext cx="1860444" cy="882650"/>
          </a:xfrm>
          <a:prstGeom prst="rect">
            <a:avLst/>
          </a:prstGeom>
        </p:spPr>
        <p:txBody>
          <a:bodyPr lIns="0" tIns="0" rIns="0" bIns="0" rtlCol="0" anchor="t">
            <a:spAutoFit/>
          </a:bodyPr>
          <a:lstStyle/>
          <a:p>
            <a:pPr algn="ctr">
              <a:lnSpc>
                <a:spcPts val="7000"/>
              </a:lnSpc>
            </a:pPr>
            <a:r>
              <a:rPr lang="en-US" sz="5000">
                <a:solidFill>
                  <a:srgbClr val="F1EBE5"/>
                </a:solidFill>
                <a:latin typeface="Arimo Bold"/>
              </a:rPr>
              <a:t>ACS</a:t>
            </a:r>
          </a:p>
        </p:txBody>
      </p:sp>
      <p:sp>
        <p:nvSpPr>
          <p:cNvPr id="10" name="TextBox 10"/>
          <p:cNvSpPr txBox="1"/>
          <p:nvPr/>
        </p:nvSpPr>
        <p:spPr>
          <a:xfrm>
            <a:off x="3074426" y="5775844"/>
            <a:ext cx="5626185" cy="2987492"/>
          </a:xfrm>
          <a:prstGeom prst="rect">
            <a:avLst/>
          </a:prstGeom>
        </p:spPr>
        <p:txBody>
          <a:bodyPr lIns="0" tIns="0" rIns="0" bIns="0" rtlCol="0" anchor="t">
            <a:spAutoFit/>
          </a:bodyPr>
          <a:lstStyle/>
          <a:p>
            <a:pPr algn="ctr">
              <a:lnSpc>
                <a:spcPts val="5525"/>
              </a:lnSpc>
            </a:pPr>
            <a:r>
              <a:rPr lang="en-US" sz="3946">
                <a:solidFill>
                  <a:srgbClr val="F1EBE5"/>
                </a:solidFill>
                <a:latin typeface="Arimo Bold"/>
              </a:rPr>
              <a:t>Systems and Networks</a:t>
            </a:r>
          </a:p>
          <a:p>
            <a:pPr>
              <a:lnSpc>
                <a:spcPts val="5525"/>
              </a:lnSpc>
            </a:pPr>
            <a:r>
              <a:rPr lang="en-US" sz="3946">
                <a:solidFill>
                  <a:srgbClr val="F1EBE5"/>
                </a:solidFill>
                <a:latin typeface="Arimo Bold"/>
              </a:rPr>
              <a:t>Policies and Guidelines</a:t>
            </a:r>
          </a:p>
          <a:p>
            <a:pPr>
              <a:lnSpc>
                <a:spcPts val="5525"/>
              </a:lnSpc>
            </a:pPr>
            <a:r>
              <a:rPr lang="en-US" sz="3946">
                <a:solidFill>
                  <a:srgbClr val="F1EBE5"/>
                </a:solidFill>
                <a:latin typeface="Arimo Bold"/>
              </a:rPr>
              <a:t>Human Factor</a:t>
            </a:r>
          </a:p>
          <a:p>
            <a:pPr marL="0" lvl="0" indent="0">
              <a:lnSpc>
                <a:spcPts val="7183"/>
              </a:lnSpc>
              <a:spcBef>
                <a:spcPct val="0"/>
              </a:spcBef>
            </a:pPr>
            <a:endParaRPr lang="en-US" sz="3946">
              <a:solidFill>
                <a:srgbClr val="F1EBE5"/>
              </a:solidFill>
              <a:latin typeface="Arimo Bold"/>
            </a:endParaRPr>
          </a:p>
        </p:txBody>
      </p:sp>
      <p:sp>
        <p:nvSpPr>
          <p:cNvPr id="11" name="TextBox 11"/>
          <p:cNvSpPr txBox="1"/>
          <p:nvPr/>
        </p:nvSpPr>
        <p:spPr>
          <a:xfrm>
            <a:off x="2469413" y="3196348"/>
            <a:ext cx="6776085" cy="882650"/>
          </a:xfrm>
          <a:prstGeom prst="rect">
            <a:avLst/>
          </a:prstGeom>
        </p:spPr>
        <p:txBody>
          <a:bodyPr lIns="0" tIns="0" rIns="0" bIns="0" rtlCol="0" anchor="t">
            <a:spAutoFit/>
          </a:bodyPr>
          <a:lstStyle/>
          <a:p>
            <a:pPr algn="ctr">
              <a:lnSpc>
                <a:spcPts val="7000"/>
              </a:lnSpc>
            </a:pPr>
            <a:r>
              <a:rPr lang="en-US" sz="5000">
                <a:solidFill>
                  <a:srgbClr val="F1EBE5"/>
                </a:solidFill>
                <a:latin typeface="Arimo Bold"/>
              </a:rPr>
              <a:t>ACS Physical Security</a:t>
            </a:r>
          </a:p>
        </p:txBody>
      </p:sp>
      <p:grpSp>
        <p:nvGrpSpPr>
          <p:cNvPr id="12" name="Group 12"/>
          <p:cNvGrpSpPr/>
          <p:nvPr/>
        </p:nvGrpSpPr>
        <p:grpSpPr>
          <a:xfrm>
            <a:off x="11875103" y="4952949"/>
            <a:ext cx="5384197" cy="2097494"/>
            <a:chOff x="0" y="0"/>
            <a:chExt cx="7178929" cy="2796659"/>
          </a:xfrm>
        </p:grpSpPr>
        <p:grpSp>
          <p:nvGrpSpPr>
            <p:cNvPr id="13" name="Group 13"/>
            <p:cNvGrpSpPr/>
            <p:nvPr/>
          </p:nvGrpSpPr>
          <p:grpSpPr>
            <a:xfrm>
              <a:off x="0" y="0"/>
              <a:ext cx="7178929" cy="2796659"/>
              <a:chOff x="0" y="0"/>
              <a:chExt cx="1679191" cy="654154"/>
            </a:xfrm>
          </p:grpSpPr>
          <p:sp>
            <p:nvSpPr>
              <p:cNvPr id="14" name="Freeform 14"/>
              <p:cNvSpPr/>
              <p:nvPr/>
            </p:nvSpPr>
            <p:spPr>
              <a:xfrm>
                <a:off x="0" y="0"/>
                <a:ext cx="1679191" cy="654154"/>
              </a:xfrm>
              <a:custGeom>
                <a:avLst/>
                <a:gdLst/>
                <a:ahLst/>
                <a:cxnLst/>
                <a:rect l="l" t="t" r="r" b="b"/>
                <a:pathLst>
                  <a:path w="1679191" h="654154">
                    <a:moveTo>
                      <a:pt x="21568" y="0"/>
                    </a:moveTo>
                    <a:lnTo>
                      <a:pt x="1657623" y="0"/>
                    </a:lnTo>
                    <a:cubicBezTo>
                      <a:pt x="1663343" y="0"/>
                      <a:pt x="1668829" y="2272"/>
                      <a:pt x="1672874" y="6317"/>
                    </a:cubicBezTo>
                    <a:cubicBezTo>
                      <a:pt x="1676919" y="10362"/>
                      <a:pt x="1679191" y="15848"/>
                      <a:pt x="1679191" y="21568"/>
                    </a:cubicBezTo>
                    <a:lnTo>
                      <a:pt x="1679191" y="632586"/>
                    </a:lnTo>
                    <a:cubicBezTo>
                      <a:pt x="1679191" y="644498"/>
                      <a:pt x="1669535" y="654154"/>
                      <a:pt x="1657623" y="654154"/>
                    </a:cubicBezTo>
                    <a:lnTo>
                      <a:pt x="21568" y="654154"/>
                    </a:lnTo>
                    <a:cubicBezTo>
                      <a:pt x="9657" y="654154"/>
                      <a:pt x="0" y="644498"/>
                      <a:pt x="0" y="632586"/>
                    </a:cubicBezTo>
                    <a:lnTo>
                      <a:pt x="0" y="21568"/>
                    </a:lnTo>
                    <a:cubicBezTo>
                      <a:pt x="0" y="9657"/>
                      <a:pt x="9657" y="0"/>
                      <a:pt x="21568" y="0"/>
                    </a:cubicBezTo>
                    <a:close/>
                  </a:path>
                </a:pathLst>
              </a:custGeom>
              <a:solidFill>
                <a:srgbClr val="FD696E"/>
              </a:solidFill>
              <a:ln w="9525" cap="sq">
                <a:solidFill>
                  <a:srgbClr val="000000"/>
                </a:solidFill>
                <a:prstDash val="solid"/>
                <a:miter/>
              </a:ln>
            </p:spPr>
          </p:sp>
          <p:sp>
            <p:nvSpPr>
              <p:cNvPr id="15" name="TextBox 15"/>
              <p:cNvSpPr txBox="1"/>
              <p:nvPr/>
            </p:nvSpPr>
            <p:spPr>
              <a:xfrm>
                <a:off x="0" y="-38100"/>
                <a:ext cx="1679191" cy="692254"/>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48853" y="440538"/>
              <a:ext cx="7130077" cy="1829858"/>
            </a:xfrm>
            <a:prstGeom prst="rect">
              <a:avLst/>
            </a:prstGeom>
          </p:spPr>
          <p:txBody>
            <a:bodyPr lIns="0" tIns="0" rIns="0" bIns="0" rtlCol="0" anchor="t">
              <a:spAutoFit/>
            </a:bodyPr>
            <a:lstStyle/>
            <a:p>
              <a:pPr marL="0" lvl="0" indent="0" algn="ctr">
                <a:lnSpc>
                  <a:spcPts val="5599"/>
                </a:lnSpc>
                <a:spcBef>
                  <a:spcPct val="0"/>
                </a:spcBef>
              </a:pPr>
              <a:r>
                <a:rPr lang="en-US" sz="3999">
                  <a:solidFill>
                    <a:srgbClr val="000000"/>
                  </a:solidFill>
                  <a:latin typeface="Arimo Bold"/>
                </a:rPr>
                <a:t>TECHNOLOGY SOLUTION CENTER</a:t>
              </a:r>
            </a:p>
          </p:txBody>
        </p:sp>
      </p:grpSp>
      <p:sp>
        <p:nvSpPr>
          <p:cNvPr id="17" name="AutoShape 17"/>
          <p:cNvSpPr/>
          <p:nvPr/>
        </p:nvSpPr>
        <p:spPr>
          <a:xfrm>
            <a:off x="10746338" y="6001697"/>
            <a:ext cx="1128765" cy="0"/>
          </a:xfrm>
          <a:prstGeom prst="line">
            <a:avLst/>
          </a:prstGeom>
          <a:ln w="38100" cap="flat">
            <a:solidFill>
              <a:srgbClr val="000000"/>
            </a:solidFill>
            <a:prstDash val="solid"/>
            <a:headEnd type="none" w="sm" len="sm"/>
            <a:tailEnd type="triangle" w="lg" len="med"/>
          </a:ln>
        </p:spPr>
      </p:sp>
      <p:sp>
        <p:nvSpPr>
          <p:cNvPr id="18" name="AutoShape 18"/>
          <p:cNvSpPr/>
          <p:nvPr/>
        </p:nvSpPr>
        <p:spPr>
          <a:xfrm flipH="1">
            <a:off x="10746338" y="5684929"/>
            <a:ext cx="1845575" cy="316767"/>
          </a:xfrm>
          <a:prstGeom prst="line">
            <a:avLst/>
          </a:prstGeom>
          <a:ln w="38100" cap="flat">
            <a:solidFill>
              <a:srgbClr val="000000"/>
            </a:solidFill>
            <a:prstDash val="solid"/>
            <a:headEnd type="none" w="sm" len="sm"/>
            <a:tailEnd type="triangle" w="lg" len="med"/>
          </a:ln>
        </p:spPr>
      </p:sp>
      <p:sp>
        <p:nvSpPr>
          <p:cNvPr id="19" name="TextBox 19"/>
          <p:cNvSpPr txBox="1"/>
          <p:nvPr/>
        </p:nvSpPr>
        <p:spPr>
          <a:xfrm>
            <a:off x="17266087" y="9163050"/>
            <a:ext cx="334447"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9686808" y="2264621"/>
            <a:ext cx="7990869" cy="1654829"/>
            <a:chOff x="0" y="0"/>
            <a:chExt cx="10654492" cy="2206439"/>
          </a:xfrm>
        </p:grpSpPr>
        <p:grpSp>
          <p:nvGrpSpPr>
            <p:cNvPr id="3" name="Group 3"/>
            <p:cNvGrpSpPr/>
            <p:nvPr/>
          </p:nvGrpSpPr>
          <p:grpSpPr>
            <a:xfrm>
              <a:off x="0" y="0"/>
              <a:ext cx="10654492" cy="2206439"/>
              <a:chOff x="0" y="0"/>
              <a:chExt cx="2020788" cy="418485"/>
            </a:xfrm>
          </p:grpSpPr>
          <p:sp>
            <p:nvSpPr>
              <p:cNvPr id="4" name="Freeform 4"/>
              <p:cNvSpPr/>
              <p:nvPr/>
            </p:nvSpPr>
            <p:spPr>
              <a:xfrm>
                <a:off x="0" y="0"/>
                <a:ext cx="2020788" cy="418485"/>
              </a:xfrm>
              <a:custGeom>
                <a:avLst/>
                <a:gdLst/>
                <a:ahLst/>
                <a:cxnLst/>
                <a:rect l="l" t="t" r="r" b="b"/>
                <a:pathLst>
                  <a:path w="2020788" h="418485">
                    <a:moveTo>
                      <a:pt x="0" y="0"/>
                    </a:moveTo>
                    <a:lnTo>
                      <a:pt x="2020788" y="0"/>
                    </a:lnTo>
                    <a:lnTo>
                      <a:pt x="2020788" y="418485"/>
                    </a:lnTo>
                    <a:lnTo>
                      <a:pt x="0" y="418485"/>
                    </a:lnTo>
                    <a:close/>
                  </a:path>
                </a:pathLst>
              </a:custGeom>
              <a:solidFill>
                <a:srgbClr val="3139A8"/>
              </a:solidFill>
            </p:spPr>
          </p:sp>
          <p:sp>
            <p:nvSpPr>
              <p:cNvPr id="5" name="TextBox 5"/>
              <p:cNvSpPr txBox="1"/>
              <p:nvPr/>
            </p:nvSpPr>
            <p:spPr>
              <a:xfrm>
                <a:off x="0" y="19050"/>
                <a:ext cx="2020788" cy="399435"/>
              </a:xfrm>
              <a:prstGeom prst="rect">
                <a:avLst/>
              </a:prstGeom>
            </p:spPr>
            <p:txBody>
              <a:bodyPr lIns="50800" tIns="50800" rIns="50800" bIns="50800" rtlCol="0" anchor="ctr"/>
              <a:lstStyle/>
              <a:p>
                <a:pPr algn="ctr">
                  <a:lnSpc>
                    <a:spcPts val="2266"/>
                  </a:lnSpc>
                </a:pPr>
                <a:endParaRPr/>
              </a:p>
            </p:txBody>
          </p:sp>
        </p:grpSp>
        <p:sp>
          <p:nvSpPr>
            <p:cNvPr id="6" name="TextBox 6"/>
            <p:cNvSpPr txBox="1"/>
            <p:nvPr/>
          </p:nvSpPr>
          <p:spPr>
            <a:xfrm>
              <a:off x="402130" y="704880"/>
              <a:ext cx="1525631" cy="98264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2.</a:t>
              </a:r>
            </a:p>
          </p:txBody>
        </p:sp>
        <p:sp>
          <p:nvSpPr>
            <p:cNvPr id="7" name="TextBox 7"/>
            <p:cNvSpPr txBox="1"/>
            <p:nvPr/>
          </p:nvSpPr>
          <p:spPr>
            <a:xfrm>
              <a:off x="1665250" y="975138"/>
              <a:ext cx="5106988" cy="532892"/>
            </a:xfrm>
            <a:prstGeom prst="rect">
              <a:avLst/>
            </a:prstGeom>
          </p:spPr>
          <p:txBody>
            <a:bodyPr lIns="0" tIns="0" rIns="0" bIns="0" rtlCol="0" anchor="t">
              <a:spAutoFit/>
            </a:bodyPr>
            <a:lstStyle/>
            <a:p>
              <a:pPr algn="ctr">
                <a:lnSpc>
                  <a:spcPts val="3588"/>
                </a:lnSpc>
              </a:pPr>
              <a:r>
                <a:rPr lang="en-US" sz="2300">
                  <a:solidFill>
                    <a:srgbClr val="FFFFFF"/>
                  </a:solidFill>
                  <a:latin typeface="Montserrat Medium"/>
                </a:rPr>
                <a:t>Culture of Openess </a:t>
              </a:r>
            </a:p>
          </p:txBody>
        </p:sp>
      </p:grpSp>
      <p:grpSp>
        <p:nvGrpSpPr>
          <p:cNvPr id="8" name="Group 8"/>
          <p:cNvGrpSpPr/>
          <p:nvPr/>
        </p:nvGrpSpPr>
        <p:grpSpPr>
          <a:xfrm>
            <a:off x="5148566" y="7409190"/>
            <a:ext cx="7990869" cy="1654829"/>
            <a:chOff x="0" y="0"/>
            <a:chExt cx="10654492" cy="2206439"/>
          </a:xfrm>
        </p:grpSpPr>
        <p:grpSp>
          <p:nvGrpSpPr>
            <p:cNvPr id="9" name="Group 9"/>
            <p:cNvGrpSpPr/>
            <p:nvPr/>
          </p:nvGrpSpPr>
          <p:grpSpPr>
            <a:xfrm>
              <a:off x="0" y="0"/>
              <a:ext cx="10654492" cy="2206439"/>
              <a:chOff x="0" y="0"/>
              <a:chExt cx="2020788" cy="418485"/>
            </a:xfrm>
          </p:grpSpPr>
          <p:sp>
            <p:nvSpPr>
              <p:cNvPr id="10" name="Freeform 10"/>
              <p:cNvSpPr/>
              <p:nvPr/>
            </p:nvSpPr>
            <p:spPr>
              <a:xfrm>
                <a:off x="0" y="0"/>
                <a:ext cx="2020788" cy="418485"/>
              </a:xfrm>
              <a:custGeom>
                <a:avLst/>
                <a:gdLst/>
                <a:ahLst/>
                <a:cxnLst/>
                <a:rect l="l" t="t" r="r" b="b"/>
                <a:pathLst>
                  <a:path w="2020788" h="418485">
                    <a:moveTo>
                      <a:pt x="0" y="0"/>
                    </a:moveTo>
                    <a:lnTo>
                      <a:pt x="2020788" y="0"/>
                    </a:lnTo>
                    <a:lnTo>
                      <a:pt x="2020788" y="418485"/>
                    </a:lnTo>
                    <a:lnTo>
                      <a:pt x="0" y="418485"/>
                    </a:lnTo>
                    <a:close/>
                  </a:path>
                </a:pathLst>
              </a:custGeom>
              <a:solidFill>
                <a:srgbClr val="5383FF"/>
              </a:solidFill>
            </p:spPr>
          </p:sp>
          <p:sp>
            <p:nvSpPr>
              <p:cNvPr id="11" name="TextBox 11"/>
              <p:cNvSpPr txBox="1"/>
              <p:nvPr/>
            </p:nvSpPr>
            <p:spPr>
              <a:xfrm>
                <a:off x="0" y="19050"/>
                <a:ext cx="2020788" cy="399435"/>
              </a:xfrm>
              <a:prstGeom prst="rect">
                <a:avLst/>
              </a:prstGeom>
            </p:spPr>
            <p:txBody>
              <a:bodyPr lIns="50800" tIns="50800" rIns="50800" bIns="50800" rtlCol="0" anchor="ctr"/>
              <a:lstStyle/>
              <a:p>
                <a:pPr algn="ctr">
                  <a:lnSpc>
                    <a:spcPts val="2266"/>
                  </a:lnSpc>
                </a:pPr>
                <a:endParaRPr/>
              </a:p>
            </p:txBody>
          </p:sp>
        </p:grpSp>
        <p:sp>
          <p:nvSpPr>
            <p:cNvPr id="12" name="TextBox 12"/>
            <p:cNvSpPr txBox="1"/>
            <p:nvPr/>
          </p:nvSpPr>
          <p:spPr>
            <a:xfrm rot="60000">
              <a:off x="237657" y="622617"/>
              <a:ext cx="1213685" cy="98264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5.</a:t>
              </a:r>
            </a:p>
          </p:txBody>
        </p:sp>
        <p:sp>
          <p:nvSpPr>
            <p:cNvPr id="13" name="TextBox 13"/>
            <p:cNvSpPr txBox="1"/>
            <p:nvPr/>
          </p:nvSpPr>
          <p:spPr>
            <a:xfrm>
              <a:off x="1460988" y="798673"/>
              <a:ext cx="3691427" cy="532893"/>
            </a:xfrm>
            <a:prstGeom prst="rect">
              <a:avLst/>
            </a:prstGeom>
          </p:spPr>
          <p:txBody>
            <a:bodyPr lIns="0" tIns="0" rIns="0" bIns="0" rtlCol="0" anchor="t">
              <a:spAutoFit/>
            </a:bodyPr>
            <a:lstStyle/>
            <a:p>
              <a:pPr algn="ctr">
                <a:lnSpc>
                  <a:spcPts val="3587"/>
                </a:lnSpc>
              </a:pPr>
              <a:r>
                <a:rPr lang="en-US" sz="2299">
                  <a:solidFill>
                    <a:srgbClr val="FFFFFF"/>
                  </a:solidFill>
                  <a:latin typeface="Montserrat Medium"/>
                </a:rPr>
                <a:t>IoT Adoption</a:t>
              </a:r>
            </a:p>
          </p:txBody>
        </p:sp>
        <p:sp>
          <p:nvSpPr>
            <p:cNvPr id="14" name="Freeform 14"/>
            <p:cNvSpPr/>
            <p:nvPr/>
          </p:nvSpPr>
          <p:spPr>
            <a:xfrm>
              <a:off x="6682817" y="257355"/>
              <a:ext cx="1525631" cy="1691728"/>
            </a:xfrm>
            <a:custGeom>
              <a:avLst/>
              <a:gdLst/>
              <a:ahLst/>
              <a:cxnLst/>
              <a:rect l="l" t="t" r="r" b="b"/>
              <a:pathLst>
                <a:path w="1525631" h="1691728">
                  <a:moveTo>
                    <a:pt x="0" y="0"/>
                  </a:moveTo>
                  <a:lnTo>
                    <a:pt x="1525631" y="0"/>
                  </a:lnTo>
                  <a:lnTo>
                    <a:pt x="1525631" y="1691729"/>
                  </a:lnTo>
                  <a:lnTo>
                    <a:pt x="0" y="16917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5" name="Freeform 15"/>
          <p:cNvSpPr/>
          <p:nvPr/>
        </p:nvSpPr>
        <p:spPr>
          <a:xfrm>
            <a:off x="15009276" y="2544059"/>
            <a:ext cx="1913569" cy="1095953"/>
          </a:xfrm>
          <a:custGeom>
            <a:avLst/>
            <a:gdLst/>
            <a:ahLst/>
            <a:cxnLst/>
            <a:rect l="l" t="t" r="r" b="b"/>
            <a:pathLst>
              <a:path w="1913569" h="1095953">
                <a:moveTo>
                  <a:pt x="0" y="0"/>
                </a:moveTo>
                <a:lnTo>
                  <a:pt x="1913569" y="0"/>
                </a:lnTo>
                <a:lnTo>
                  <a:pt x="1913569" y="1095953"/>
                </a:lnTo>
                <a:lnTo>
                  <a:pt x="0" y="1095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6" name="Group 16"/>
          <p:cNvGrpSpPr/>
          <p:nvPr/>
        </p:nvGrpSpPr>
        <p:grpSpPr>
          <a:xfrm>
            <a:off x="9686808" y="4937865"/>
            <a:ext cx="7990869" cy="1654829"/>
            <a:chOff x="0" y="0"/>
            <a:chExt cx="10654492" cy="2206439"/>
          </a:xfrm>
        </p:grpSpPr>
        <p:grpSp>
          <p:nvGrpSpPr>
            <p:cNvPr id="17" name="Group 17"/>
            <p:cNvGrpSpPr/>
            <p:nvPr/>
          </p:nvGrpSpPr>
          <p:grpSpPr>
            <a:xfrm>
              <a:off x="0" y="0"/>
              <a:ext cx="10654492" cy="2206439"/>
              <a:chOff x="0" y="0"/>
              <a:chExt cx="2020788" cy="418485"/>
            </a:xfrm>
          </p:grpSpPr>
          <p:sp>
            <p:nvSpPr>
              <p:cNvPr id="18" name="Freeform 18"/>
              <p:cNvSpPr/>
              <p:nvPr/>
            </p:nvSpPr>
            <p:spPr>
              <a:xfrm>
                <a:off x="0" y="0"/>
                <a:ext cx="2020788" cy="418485"/>
              </a:xfrm>
              <a:custGeom>
                <a:avLst/>
                <a:gdLst/>
                <a:ahLst/>
                <a:cxnLst/>
                <a:rect l="l" t="t" r="r" b="b"/>
                <a:pathLst>
                  <a:path w="2020788" h="418485">
                    <a:moveTo>
                      <a:pt x="0" y="0"/>
                    </a:moveTo>
                    <a:lnTo>
                      <a:pt x="2020788" y="0"/>
                    </a:lnTo>
                    <a:lnTo>
                      <a:pt x="2020788" y="418485"/>
                    </a:lnTo>
                    <a:lnTo>
                      <a:pt x="0" y="418485"/>
                    </a:lnTo>
                    <a:close/>
                  </a:path>
                </a:pathLst>
              </a:custGeom>
              <a:solidFill>
                <a:srgbClr val="3139A8"/>
              </a:solidFill>
            </p:spPr>
          </p:sp>
          <p:sp>
            <p:nvSpPr>
              <p:cNvPr id="19" name="TextBox 19"/>
              <p:cNvSpPr txBox="1"/>
              <p:nvPr/>
            </p:nvSpPr>
            <p:spPr>
              <a:xfrm>
                <a:off x="0" y="19050"/>
                <a:ext cx="2020788" cy="399435"/>
              </a:xfrm>
              <a:prstGeom prst="rect">
                <a:avLst/>
              </a:prstGeom>
            </p:spPr>
            <p:txBody>
              <a:bodyPr lIns="50800" tIns="50800" rIns="50800" bIns="50800" rtlCol="0" anchor="ctr"/>
              <a:lstStyle/>
              <a:p>
                <a:pPr algn="ctr">
                  <a:lnSpc>
                    <a:spcPts val="2266"/>
                  </a:lnSpc>
                </a:pPr>
                <a:endParaRPr/>
              </a:p>
            </p:txBody>
          </p:sp>
        </p:grpSp>
        <p:sp>
          <p:nvSpPr>
            <p:cNvPr id="20" name="Freeform 20"/>
            <p:cNvSpPr/>
            <p:nvPr/>
          </p:nvSpPr>
          <p:spPr>
            <a:xfrm>
              <a:off x="7946041" y="277105"/>
              <a:ext cx="902508" cy="1663504"/>
            </a:xfrm>
            <a:custGeom>
              <a:avLst/>
              <a:gdLst/>
              <a:ahLst/>
              <a:cxnLst/>
              <a:rect l="l" t="t" r="r" b="b"/>
              <a:pathLst>
                <a:path w="902508" h="1663504">
                  <a:moveTo>
                    <a:pt x="0" y="0"/>
                  </a:moveTo>
                  <a:lnTo>
                    <a:pt x="902508" y="0"/>
                  </a:lnTo>
                  <a:lnTo>
                    <a:pt x="902508" y="1663504"/>
                  </a:lnTo>
                  <a:lnTo>
                    <a:pt x="0" y="1663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TextBox 21"/>
            <p:cNvSpPr txBox="1"/>
            <p:nvPr/>
          </p:nvSpPr>
          <p:spPr>
            <a:xfrm>
              <a:off x="1705462" y="562005"/>
              <a:ext cx="5796080" cy="1129792"/>
            </a:xfrm>
            <a:prstGeom prst="rect">
              <a:avLst/>
            </a:prstGeom>
          </p:spPr>
          <p:txBody>
            <a:bodyPr lIns="0" tIns="0" rIns="0" bIns="0" rtlCol="0" anchor="t">
              <a:spAutoFit/>
            </a:bodyPr>
            <a:lstStyle/>
            <a:p>
              <a:pPr algn="ctr">
                <a:lnSpc>
                  <a:spcPts val="3588"/>
                </a:lnSpc>
              </a:pPr>
              <a:r>
                <a:rPr lang="en-US" sz="2300">
                  <a:solidFill>
                    <a:srgbClr val="FFFFFF"/>
                  </a:solidFill>
                  <a:latin typeface="Montserrat Medium"/>
                </a:rPr>
                <a:t>Bring Your Own Device Policy</a:t>
              </a:r>
            </a:p>
          </p:txBody>
        </p:sp>
        <p:sp>
          <p:nvSpPr>
            <p:cNvPr id="22" name="TextBox 22"/>
            <p:cNvSpPr txBox="1"/>
            <p:nvPr/>
          </p:nvSpPr>
          <p:spPr>
            <a:xfrm>
              <a:off x="402130" y="704880"/>
              <a:ext cx="1525631" cy="98264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4.</a:t>
              </a:r>
            </a:p>
          </p:txBody>
        </p:sp>
      </p:grpSp>
      <p:grpSp>
        <p:nvGrpSpPr>
          <p:cNvPr id="23" name="Group 23"/>
          <p:cNvGrpSpPr/>
          <p:nvPr/>
        </p:nvGrpSpPr>
        <p:grpSpPr>
          <a:xfrm>
            <a:off x="492208" y="4950390"/>
            <a:ext cx="7990869" cy="1642304"/>
            <a:chOff x="0" y="0"/>
            <a:chExt cx="10654492" cy="2189739"/>
          </a:xfrm>
        </p:grpSpPr>
        <p:grpSp>
          <p:nvGrpSpPr>
            <p:cNvPr id="24" name="Group 24"/>
            <p:cNvGrpSpPr/>
            <p:nvPr/>
          </p:nvGrpSpPr>
          <p:grpSpPr>
            <a:xfrm>
              <a:off x="0" y="0"/>
              <a:ext cx="10654492" cy="2189739"/>
              <a:chOff x="0" y="0"/>
              <a:chExt cx="2020788" cy="415318"/>
            </a:xfrm>
          </p:grpSpPr>
          <p:sp>
            <p:nvSpPr>
              <p:cNvPr id="25" name="Freeform 25"/>
              <p:cNvSpPr/>
              <p:nvPr/>
            </p:nvSpPr>
            <p:spPr>
              <a:xfrm>
                <a:off x="0" y="0"/>
                <a:ext cx="2020788" cy="415318"/>
              </a:xfrm>
              <a:custGeom>
                <a:avLst/>
                <a:gdLst/>
                <a:ahLst/>
                <a:cxnLst/>
                <a:rect l="l" t="t" r="r" b="b"/>
                <a:pathLst>
                  <a:path w="2020788" h="415318">
                    <a:moveTo>
                      <a:pt x="0" y="0"/>
                    </a:moveTo>
                    <a:lnTo>
                      <a:pt x="2020788" y="0"/>
                    </a:lnTo>
                    <a:lnTo>
                      <a:pt x="2020788" y="415318"/>
                    </a:lnTo>
                    <a:lnTo>
                      <a:pt x="0" y="415318"/>
                    </a:lnTo>
                    <a:close/>
                  </a:path>
                </a:pathLst>
              </a:custGeom>
              <a:solidFill>
                <a:srgbClr val="5383FF"/>
              </a:solidFill>
            </p:spPr>
          </p:sp>
          <p:sp>
            <p:nvSpPr>
              <p:cNvPr id="26" name="TextBox 26"/>
              <p:cNvSpPr txBox="1"/>
              <p:nvPr/>
            </p:nvSpPr>
            <p:spPr>
              <a:xfrm>
                <a:off x="0" y="19050"/>
                <a:ext cx="2020788" cy="396268"/>
              </a:xfrm>
              <a:prstGeom prst="rect">
                <a:avLst/>
              </a:prstGeom>
            </p:spPr>
            <p:txBody>
              <a:bodyPr lIns="50800" tIns="50800" rIns="50800" bIns="50800" rtlCol="0" anchor="ctr"/>
              <a:lstStyle/>
              <a:p>
                <a:pPr algn="ctr">
                  <a:lnSpc>
                    <a:spcPts val="2266"/>
                  </a:lnSpc>
                </a:pPr>
                <a:endParaRPr/>
              </a:p>
            </p:txBody>
          </p:sp>
        </p:grpSp>
        <p:sp>
          <p:nvSpPr>
            <p:cNvPr id="27" name="Freeform 27"/>
            <p:cNvSpPr/>
            <p:nvPr/>
          </p:nvSpPr>
          <p:spPr>
            <a:xfrm>
              <a:off x="7562417" y="277105"/>
              <a:ext cx="1570195" cy="1570195"/>
            </a:xfrm>
            <a:custGeom>
              <a:avLst/>
              <a:gdLst/>
              <a:ahLst/>
              <a:cxnLst/>
              <a:rect l="l" t="t" r="r" b="b"/>
              <a:pathLst>
                <a:path w="1570195" h="1570195">
                  <a:moveTo>
                    <a:pt x="0" y="0"/>
                  </a:moveTo>
                  <a:lnTo>
                    <a:pt x="1570195" y="0"/>
                  </a:lnTo>
                  <a:lnTo>
                    <a:pt x="1570195" y="1570195"/>
                  </a:lnTo>
                  <a:lnTo>
                    <a:pt x="0" y="15701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28"/>
            <p:cNvSpPr txBox="1"/>
            <p:nvPr/>
          </p:nvSpPr>
          <p:spPr>
            <a:xfrm rot="60000">
              <a:off x="237657" y="622617"/>
              <a:ext cx="1213685" cy="98264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3.</a:t>
              </a:r>
            </a:p>
          </p:txBody>
        </p:sp>
        <p:sp>
          <p:nvSpPr>
            <p:cNvPr id="29" name="TextBox 29"/>
            <p:cNvSpPr txBox="1"/>
            <p:nvPr/>
          </p:nvSpPr>
          <p:spPr>
            <a:xfrm>
              <a:off x="1101917" y="776059"/>
              <a:ext cx="6021213" cy="532893"/>
            </a:xfrm>
            <a:prstGeom prst="rect">
              <a:avLst/>
            </a:prstGeom>
          </p:spPr>
          <p:txBody>
            <a:bodyPr lIns="0" tIns="0" rIns="0" bIns="0" rtlCol="0" anchor="t">
              <a:spAutoFit/>
            </a:bodyPr>
            <a:lstStyle/>
            <a:p>
              <a:pPr algn="ctr">
                <a:lnSpc>
                  <a:spcPts val="3587"/>
                </a:lnSpc>
              </a:pPr>
              <a:r>
                <a:rPr lang="en-US" sz="2299">
                  <a:solidFill>
                    <a:srgbClr val="FFFFFF"/>
                  </a:solidFill>
                  <a:latin typeface="Montserrat Medium"/>
                </a:rPr>
                <a:t>Decentralized Systems</a:t>
              </a:r>
            </a:p>
          </p:txBody>
        </p:sp>
      </p:grpSp>
      <p:sp>
        <p:nvSpPr>
          <p:cNvPr id="30" name="TextBox 30"/>
          <p:cNvSpPr txBox="1"/>
          <p:nvPr/>
        </p:nvSpPr>
        <p:spPr>
          <a:xfrm>
            <a:off x="2055681" y="69850"/>
            <a:ext cx="13338959" cy="207010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CHALLENGES UNIQUE TO ACADEMIC SETTING</a:t>
            </a:r>
          </a:p>
        </p:txBody>
      </p:sp>
      <p:grpSp>
        <p:nvGrpSpPr>
          <p:cNvPr id="31" name="Group 31"/>
          <p:cNvGrpSpPr/>
          <p:nvPr/>
        </p:nvGrpSpPr>
        <p:grpSpPr>
          <a:xfrm>
            <a:off x="492208" y="2264621"/>
            <a:ext cx="7990869" cy="1654829"/>
            <a:chOff x="0" y="0"/>
            <a:chExt cx="10654492" cy="2206439"/>
          </a:xfrm>
        </p:grpSpPr>
        <p:grpSp>
          <p:nvGrpSpPr>
            <p:cNvPr id="32" name="Group 32"/>
            <p:cNvGrpSpPr/>
            <p:nvPr/>
          </p:nvGrpSpPr>
          <p:grpSpPr>
            <a:xfrm>
              <a:off x="0" y="0"/>
              <a:ext cx="10654492" cy="2206439"/>
              <a:chOff x="0" y="0"/>
              <a:chExt cx="2020788" cy="418485"/>
            </a:xfrm>
          </p:grpSpPr>
          <p:sp>
            <p:nvSpPr>
              <p:cNvPr id="33" name="Freeform 33"/>
              <p:cNvSpPr/>
              <p:nvPr/>
            </p:nvSpPr>
            <p:spPr>
              <a:xfrm>
                <a:off x="0" y="0"/>
                <a:ext cx="2020788" cy="418485"/>
              </a:xfrm>
              <a:custGeom>
                <a:avLst/>
                <a:gdLst/>
                <a:ahLst/>
                <a:cxnLst/>
                <a:rect l="l" t="t" r="r" b="b"/>
                <a:pathLst>
                  <a:path w="2020788" h="418485">
                    <a:moveTo>
                      <a:pt x="0" y="0"/>
                    </a:moveTo>
                    <a:lnTo>
                      <a:pt x="2020788" y="0"/>
                    </a:lnTo>
                    <a:lnTo>
                      <a:pt x="2020788" y="418485"/>
                    </a:lnTo>
                    <a:lnTo>
                      <a:pt x="0" y="418485"/>
                    </a:lnTo>
                    <a:close/>
                  </a:path>
                </a:pathLst>
              </a:custGeom>
              <a:solidFill>
                <a:srgbClr val="5383FF"/>
              </a:solidFill>
            </p:spPr>
          </p:sp>
          <p:sp>
            <p:nvSpPr>
              <p:cNvPr id="34" name="TextBox 34"/>
              <p:cNvSpPr txBox="1"/>
              <p:nvPr/>
            </p:nvSpPr>
            <p:spPr>
              <a:xfrm>
                <a:off x="0" y="19050"/>
                <a:ext cx="2020788" cy="399435"/>
              </a:xfrm>
              <a:prstGeom prst="rect">
                <a:avLst/>
              </a:prstGeom>
            </p:spPr>
            <p:txBody>
              <a:bodyPr lIns="50800" tIns="50800" rIns="50800" bIns="50800" rtlCol="0" anchor="ctr"/>
              <a:lstStyle/>
              <a:p>
                <a:pPr algn="ctr">
                  <a:lnSpc>
                    <a:spcPts val="2266"/>
                  </a:lnSpc>
                </a:pPr>
                <a:endParaRPr/>
              </a:p>
            </p:txBody>
          </p:sp>
        </p:grpSp>
        <p:sp>
          <p:nvSpPr>
            <p:cNvPr id="35" name="Freeform 35"/>
            <p:cNvSpPr/>
            <p:nvPr/>
          </p:nvSpPr>
          <p:spPr>
            <a:xfrm>
              <a:off x="7123129" y="350167"/>
              <a:ext cx="2366736" cy="1506104"/>
            </a:xfrm>
            <a:custGeom>
              <a:avLst/>
              <a:gdLst/>
              <a:ahLst/>
              <a:cxnLst/>
              <a:rect l="l" t="t" r="r" b="b"/>
              <a:pathLst>
                <a:path w="2366736" h="1506104">
                  <a:moveTo>
                    <a:pt x="0" y="0"/>
                  </a:moveTo>
                  <a:lnTo>
                    <a:pt x="2366736" y="0"/>
                  </a:lnTo>
                  <a:lnTo>
                    <a:pt x="2366736" y="1506105"/>
                  </a:lnTo>
                  <a:lnTo>
                    <a:pt x="0" y="15061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6" name="TextBox 36"/>
            <p:cNvSpPr txBox="1"/>
            <p:nvPr/>
          </p:nvSpPr>
          <p:spPr>
            <a:xfrm rot="60000">
              <a:off x="237657" y="622617"/>
              <a:ext cx="1213685" cy="98264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1.</a:t>
              </a:r>
            </a:p>
          </p:txBody>
        </p:sp>
        <p:sp>
          <p:nvSpPr>
            <p:cNvPr id="37" name="TextBox 37"/>
            <p:cNvSpPr txBox="1"/>
            <p:nvPr/>
          </p:nvSpPr>
          <p:spPr>
            <a:xfrm>
              <a:off x="1460988" y="500223"/>
              <a:ext cx="5135238" cy="1129793"/>
            </a:xfrm>
            <a:prstGeom prst="rect">
              <a:avLst/>
            </a:prstGeom>
          </p:spPr>
          <p:txBody>
            <a:bodyPr lIns="0" tIns="0" rIns="0" bIns="0" rtlCol="0" anchor="t">
              <a:spAutoFit/>
            </a:bodyPr>
            <a:lstStyle/>
            <a:p>
              <a:pPr algn="ctr">
                <a:lnSpc>
                  <a:spcPts val="3587"/>
                </a:lnSpc>
              </a:pPr>
              <a:r>
                <a:rPr lang="en-US" sz="2299">
                  <a:solidFill>
                    <a:srgbClr val="FFFFFF"/>
                  </a:solidFill>
                  <a:latin typeface="Montserrat Medium"/>
                </a:rPr>
                <a:t>Limited Academic Literatures about Subject</a:t>
              </a:r>
            </a:p>
          </p:txBody>
        </p:sp>
      </p:grpSp>
      <p:sp>
        <p:nvSpPr>
          <p:cNvPr id="38" name="TextBox 38"/>
          <p:cNvSpPr txBox="1"/>
          <p:nvPr/>
        </p:nvSpPr>
        <p:spPr>
          <a:xfrm>
            <a:off x="17231142" y="9163050"/>
            <a:ext cx="404336"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5383FF"/>
                </a:solidFill>
                <a:latin typeface="Canva Sans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1300</Words>
  <Application>Microsoft Office PowerPoint</Application>
  <PresentationFormat>Custom</PresentationFormat>
  <Paragraphs>197</Paragraphs>
  <Slides>37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Montserrat Medium</vt:lpstr>
      <vt:lpstr>Calibri</vt:lpstr>
      <vt:lpstr>Be Vietnam Medium</vt:lpstr>
      <vt:lpstr>Be Vietnam</vt:lpstr>
      <vt:lpstr>Canva Sans Bold</vt:lpstr>
      <vt:lpstr>Quicksand Medium</vt:lpstr>
      <vt:lpstr>Arimo Bold</vt:lpstr>
      <vt:lpstr>Arial</vt:lpstr>
      <vt:lpstr>Be Vietnam Ultra-Bold</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and Technology</dc:title>
  <cp:lastModifiedBy>Vi Tran Khoi Le</cp:lastModifiedBy>
  <cp:revision>2</cp:revision>
  <dcterms:created xsi:type="dcterms:W3CDTF">2006-08-16T00:00:00Z</dcterms:created>
  <dcterms:modified xsi:type="dcterms:W3CDTF">2024-04-26T14:23:35Z</dcterms:modified>
  <dc:identifier>DAGDRLMf_CQ</dc:identifier>
</cp:coreProperties>
</file>